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83" r:id="rId2"/>
    <p:sldId id="466" r:id="rId3"/>
    <p:sldId id="467" r:id="rId4"/>
    <p:sldId id="424" r:id="rId5"/>
    <p:sldId id="425" r:id="rId6"/>
    <p:sldId id="426" r:id="rId7"/>
    <p:sldId id="423" r:id="rId8"/>
    <p:sldId id="458" r:id="rId9"/>
    <p:sldId id="420" r:id="rId10"/>
    <p:sldId id="440" r:id="rId11"/>
    <p:sldId id="468" r:id="rId12"/>
    <p:sldId id="430" r:id="rId13"/>
    <p:sldId id="835" r:id="rId14"/>
    <p:sldId id="836" r:id="rId15"/>
    <p:sldId id="837" r:id="rId16"/>
    <p:sldId id="841" r:id="rId17"/>
    <p:sldId id="838" r:id="rId18"/>
    <p:sldId id="839" r:id="rId19"/>
    <p:sldId id="847" r:id="rId20"/>
    <p:sldId id="840" r:id="rId21"/>
    <p:sldId id="834" r:id="rId22"/>
    <p:sldId id="844" r:id="rId23"/>
    <p:sldId id="843" r:id="rId24"/>
    <p:sldId id="842" r:id="rId25"/>
    <p:sldId id="845" r:id="rId26"/>
    <p:sldId id="846" r:id="rId27"/>
    <p:sldId id="469" r:id="rId28"/>
    <p:sldId id="457" r:id="rId29"/>
    <p:sldId id="414" r:id="rId30"/>
    <p:sldId id="739" r:id="rId31"/>
    <p:sldId id="830" r:id="rId32"/>
    <p:sldId id="831" r:id="rId33"/>
    <p:sldId id="482" r:id="rId34"/>
    <p:sldId id="720" r:id="rId35"/>
    <p:sldId id="785" r:id="rId36"/>
    <p:sldId id="832" r:id="rId37"/>
    <p:sldId id="471" r:id="rId38"/>
    <p:sldId id="439" r:id="rId39"/>
    <p:sldId id="474" r:id="rId40"/>
    <p:sldId id="475" r:id="rId41"/>
    <p:sldId id="476" r:id="rId42"/>
    <p:sldId id="477" r:id="rId43"/>
    <p:sldId id="479" r:id="rId44"/>
    <p:sldId id="478" r:id="rId45"/>
    <p:sldId id="833" r:id="rId46"/>
    <p:sldId id="472" r:id="rId47"/>
    <p:sldId id="473" r:id="rId48"/>
    <p:sldId id="438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437"/>
    <a:srgbClr val="0089D0"/>
    <a:srgbClr val="FDFDFD"/>
    <a:srgbClr val="FFC000"/>
    <a:srgbClr val="E46C0A"/>
    <a:srgbClr val="2381B4"/>
    <a:srgbClr val="FDEAE3"/>
    <a:srgbClr val="FBCDBD"/>
    <a:srgbClr val="F36839"/>
    <a:srgbClr val="F37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3858" autoAdjust="0"/>
  </p:normalViewPr>
  <p:slideViewPr>
    <p:cSldViewPr snapToGrid="0">
      <p:cViewPr varScale="1">
        <p:scale>
          <a:sx n="100" d="100"/>
          <a:sy n="100" d="100"/>
        </p:scale>
        <p:origin x="960" y="72"/>
      </p:cViewPr>
      <p:guideLst/>
    </p:cSldViewPr>
  </p:slideViewPr>
  <p:outlineViewPr>
    <p:cViewPr>
      <p:scale>
        <a:sx n="25" d="100"/>
        <a:sy n="25" d="100"/>
      </p:scale>
      <p:origin x="0" y="-82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309A1-FEC2-437C-8624-7669AB18CACD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F1F22-0689-497A-B6C9-8B2B69ABDC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81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1F22-0689-497A-B6C9-8B2B69ABDCE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80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69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7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365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699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661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64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973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37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/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lvl1pPr algn="r">
              <a:defRPr sz="16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79E7A5B7-3620-4026-8BFF-04C4948D8B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E62DF04F-5157-45CD-A6E5-8428025E3C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AB6CF51-4F39-4580-9B26-98AE8BB0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3143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8"/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9" name="矩形 2"/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0" name="矩形 3"/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TextBox 3"/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壹、個人基本資料</a:t>
            </a:r>
          </a:p>
        </p:txBody>
      </p:sp>
      <p:sp>
        <p:nvSpPr>
          <p:cNvPr id="38" name="矩形 5"/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9" name="矩形 6"/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0" name="矩形 8"/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1" name="矩形 9"/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42" name="矩形 8"/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F3EFE1F-2287-4099-9205-1963AF47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F59FB8E5-1D77-4629-89FB-13CF237F53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4142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2">
            <a:extLst>
              <a:ext uri="{FF2B5EF4-FFF2-40B4-BE49-F238E27FC236}">
                <a16:creationId xmlns:a16="http://schemas.microsoft.com/office/drawing/2014/main" id="{4087F217-640A-4663-9FEC-5C234E7B8C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5" name="矩形 3">
            <a:extLst>
              <a:ext uri="{FF2B5EF4-FFF2-40B4-BE49-F238E27FC236}">
                <a16:creationId xmlns:a16="http://schemas.microsoft.com/office/drawing/2014/main" id="{499F9A04-CB5A-4967-92DE-7DCC7AD836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D191013-1E69-444C-8563-35A3B06B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27" name="矩形 8">
            <a:extLst>
              <a:ext uri="{FF2B5EF4-FFF2-40B4-BE49-F238E27FC236}">
                <a16:creationId xmlns:a16="http://schemas.microsoft.com/office/drawing/2014/main" id="{9AEDF35F-CCDB-486F-8180-F775FAF18E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8" name="投影片編號版面配置區 3">
            <a:extLst>
              <a:ext uri="{FF2B5EF4-FFF2-40B4-BE49-F238E27FC236}">
                <a16:creationId xmlns:a16="http://schemas.microsoft.com/office/drawing/2014/main" id="{95254AA5-81BC-46BE-8863-984FE73C5EA2}"/>
              </a:ext>
            </a:extLst>
          </p:cNvPr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3B7C8B04-A269-440C-B520-22A7E532D0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貳、近期工作實績</a:t>
            </a:r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5ED5038A-8A90-42DC-ADDA-CF1A07127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1" name="矩形 6">
            <a:extLst>
              <a:ext uri="{FF2B5EF4-FFF2-40B4-BE49-F238E27FC236}">
                <a16:creationId xmlns:a16="http://schemas.microsoft.com/office/drawing/2014/main" id="{86B078F1-B11C-4772-922F-66604FE759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2" name="矩形 8">
            <a:extLst>
              <a:ext uri="{FF2B5EF4-FFF2-40B4-BE49-F238E27FC236}">
                <a16:creationId xmlns:a16="http://schemas.microsoft.com/office/drawing/2014/main" id="{0E6D1F9C-791A-4640-A813-12754F3D97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3" name="矩形 9">
            <a:extLst>
              <a:ext uri="{FF2B5EF4-FFF2-40B4-BE49-F238E27FC236}">
                <a16:creationId xmlns:a16="http://schemas.microsoft.com/office/drawing/2014/main" id="{1C6E4C3E-45AF-4071-955A-D2BF6239F9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4" name="矩形 8">
            <a:extLst>
              <a:ext uri="{FF2B5EF4-FFF2-40B4-BE49-F238E27FC236}">
                <a16:creationId xmlns:a16="http://schemas.microsoft.com/office/drawing/2014/main" id="{480AF318-B43B-4C14-A18D-98BD3F282A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5" name="矩形 8">
            <a:extLst>
              <a:ext uri="{FF2B5EF4-FFF2-40B4-BE49-F238E27FC236}">
                <a16:creationId xmlns:a16="http://schemas.microsoft.com/office/drawing/2014/main" id="{642BC769-4E42-4894-AA0A-CA7337A384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9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>
            <a:extLst>
              <a:ext uri="{FF2B5EF4-FFF2-40B4-BE49-F238E27FC236}">
                <a16:creationId xmlns:a16="http://schemas.microsoft.com/office/drawing/2014/main" id="{73A42738-508B-493F-BBE5-9C469173DF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6" name="矩形 3">
            <a:extLst>
              <a:ext uri="{FF2B5EF4-FFF2-40B4-BE49-F238E27FC236}">
                <a16:creationId xmlns:a16="http://schemas.microsoft.com/office/drawing/2014/main" id="{02F13B40-50D5-4F5F-B1B3-E4CFD468F1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E4A19D57-9D1B-48F7-85F2-4663E3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26" name="矩形 8">
            <a:extLst>
              <a:ext uri="{FF2B5EF4-FFF2-40B4-BE49-F238E27FC236}">
                <a16:creationId xmlns:a16="http://schemas.microsoft.com/office/drawing/2014/main" id="{E71BDA99-D374-45DD-905A-6AD055527D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7" name="投影片編號版面配置區 3">
            <a:extLst>
              <a:ext uri="{FF2B5EF4-FFF2-40B4-BE49-F238E27FC236}">
                <a16:creationId xmlns:a16="http://schemas.microsoft.com/office/drawing/2014/main" id="{01B99DA4-F628-4411-81C6-517AE8C2A159}"/>
              </a:ext>
            </a:extLst>
          </p:cNvPr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B7EA581F-321D-4300-9013-C71039B772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參、過去作品集</a:t>
            </a:r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F4E8A1D7-7B01-483D-97CD-3BC07DF48A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A6C1221F-EB01-45B2-84FF-B99AAF899B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1" name="矩形 8">
            <a:extLst>
              <a:ext uri="{FF2B5EF4-FFF2-40B4-BE49-F238E27FC236}">
                <a16:creationId xmlns:a16="http://schemas.microsoft.com/office/drawing/2014/main" id="{2832C8E4-6622-4C6F-8CD9-C50D4008E7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2" name="矩形 9">
            <a:extLst>
              <a:ext uri="{FF2B5EF4-FFF2-40B4-BE49-F238E27FC236}">
                <a16:creationId xmlns:a16="http://schemas.microsoft.com/office/drawing/2014/main" id="{6BE92E07-534C-488E-8B9B-EA199AF159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3" name="矩形 8">
            <a:extLst>
              <a:ext uri="{FF2B5EF4-FFF2-40B4-BE49-F238E27FC236}">
                <a16:creationId xmlns:a16="http://schemas.microsoft.com/office/drawing/2014/main" id="{D5346DBF-7B26-40F5-846F-8B72005B3D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4" name="矩形 8">
            <a:extLst>
              <a:ext uri="{FF2B5EF4-FFF2-40B4-BE49-F238E27FC236}">
                <a16:creationId xmlns:a16="http://schemas.microsoft.com/office/drawing/2014/main" id="{32AB6B27-9249-4CF2-8A49-CE382FAC25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34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2">
            <a:extLst>
              <a:ext uri="{FF2B5EF4-FFF2-40B4-BE49-F238E27FC236}">
                <a16:creationId xmlns:a16="http://schemas.microsoft.com/office/drawing/2014/main" id="{9575A4A6-0E19-4F4D-BEAD-F7158F8519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A7F845EA-4897-4EC4-90FC-B554C9AF48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0CF22185-AA6B-4D28-948B-59324F3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23" name="矩形 8">
            <a:extLst>
              <a:ext uri="{FF2B5EF4-FFF2-40B4-BE49-F238E27FC236}">
                <a16:creationId xmlns:a16="http://schemas.microsoft.com/office/drawing/2014/main" id="{08089531-05A5-4D9F-B25A-340E56862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4" name="投影片編號版面配置區 3">
            <a:extLst>
              <a:ext uri="{FF2B5EF4-FFF2-40B4-BE49-F238E27FC236}">
                <a16:creationId xmlns:a16="http://schemas.microsoft.com/office/drawing/2014/main" id="{99EDB309-86B2-410A-AB58-8091240B5DDA}"/>
              </a:ext>
            </a:extLst>
          </p:cNvPr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2490140C-A882-499D-89D1-61C89F3A28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肆、產學研經驗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2E9D7A11-0556-411C-B27B-2228E8E58D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7930EBF7-C2CF-43CF-A4DE-BE18258F26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8" name="矩形 8">
            <a:extLst>
              <a:ext uri="{FF2B5EF4-FFF2-40B4-BE49-F238E27FC236}">
                <a16:creationId xmlns:a16="http://schemas.microsoft.com/office/drawing/2014/main" id="{009959B4-A9FB-4543-B6EC-0EC41A05AF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9" name="矩形 9">
            <a:extLst>
              <a:ext uri="{FF2B5EF4-FFF2-40B4-BE49-F238E27FC236}">
                <a16:creationId xmlns:a16="http://schemas.microsoft.com/office/drawing/2014/main" id="{0CD57908-92B4-4086-8BE5-6075B51EAE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0" name="矩形 8">
            <a:extLst>
              <a:ext uri="{FF2B5EF4-FFF2-40B4-BE49-F238E27FC236}">
                <a16:creationId xmlns:a16="http://schemas.microsoft.com/office/drawing/2014/main" id="{BA9DF500-74C9-4681-B11B-7F0A51341A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1" name="矩形 8">
            <a:extLst>
              <a:ext uri="{FF2B5EF4-FFF2-40B4-BE49-F238E27FC236}">
                <a16:creationId xmlns:a16="http://schemas.microsoft.com/office/drawing/2014/main" id="{E34CB841-6230-458E-8B96-65526BE30C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91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2">
            <a:extLst>
              <a:ext uri="{FF2B5EF4-FFF2-40B4-BE49-F238E27FC236}">
                <a16:creationId xmlns:a16="http://schemas.microsoft.com/office/drawing/2014/main" id="{9575A4A6-0E19-4F4D-BEAD-F7158F8519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A7F845EA-4897-4EC4-90FC-B554C9AF48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0CF22185-AA6B-4D28-948B-59324F3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8BF7DE2E-8B11-452C-A8CF-923642352D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3" name="投影片編號版面配置區 3">
            <a:extLst>
              <a:ext uri="{FF2B5EF4-FFF2-40B4-BE49-F238E27FC236}">
                <a16:creationId xmlns:a16="http://schemas.microsoft.com/office/drawing/2014/main" id="{055D8F2E-E0CC-48BB-B0CA-8EE8BFD0ECE8}"/>
              </a:ext>
            </a:extLst>
          </p:cNvPr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715C29D0-29ED-4D8F-86D8-5C148D86FB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伍、其他事蹟</a:t>
            </a: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85A2344A-A2B5-43BD-83E8-66A24812F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5FF9F89D-45BD-42F0-B7C5-C7C06CFBAD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7" name="矩形 8">
            <a:extLst>
              <a:ext uri="{FF2B5EF4-FFF2-40B4-BE49-F238E27FC236}">
                <a16:creationId xmlns:a16="http://schemas.microsoft.com/office/drawing/2014/main" id="{AB17F1AB-14DE-44D7-A6AC-E8478C7495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8" name="矩形 9">
            <a:extLst>
              <a:ext uri="{FF2B5EF4-FFF2-40B4-BE49-F238E27FC236}">
                <a16:creationId xmlns:a16="http://schemas.microsoft.com/office/drawing/2014/main" id="{0934575F-1790-4660-9507-422D17A933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9EFF1261-B2E1-4477-8035-2B8576EF79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0" name="矩形 8">
            <a:extLst>
              <a:ext uri="{FF2B5EF4-FFF2-40B4-BE49-F238E27FC236}">
                <a16:creationId xmlns:a16="http://schemas.microsoft.com/office/drawing/2014/main" id="{FCD87797-6F9C-4716-B75D-F5F4F8B504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53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2">
            <a:extLst>
              <a:ext uri="{FF2B5EF4-FFF2-40B4-BE49-F238E27FC236}">
                <a16:creationId xmlns:a16="http://schemas.microsoft.com/office/drawing/2014/main" id="{A614D8A3-F00C-4E7F-B79A-35A7C6ADCD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0"/>
            <a:ext cx="1745997" cy="57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2800" b="1" dirty="0" err="1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 Unicode MS" panose="020B0604020202020204" pitchFamily="34" charset="-120"/>
              </a:rPr>
              <a:t>HiMax</a:t>
            </a:r>
            <a:endParaRPr lang="zh-TW" altLang="zh-TW" sz="2800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06232BBB-2A86-4E6A-B0F5-FD015430C1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5996" y="0"/>
            <a:ext cx="10449179" cy="576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FED7F819-FDD7-452D-A266-890D01B5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>
              <a:def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</a:p>
        </p:txBody>
      </p:sp>
      <p:sp>
        <p:nvSpPr>
          <p:cNvPr id="23" name="矩形 8">
            <a:extLst>
              <a:ext uri="{FF2B5EF4-FFF2-40B4-BE49-F238E27FC236}">
                <a16:creationId xmlns:a16="http://schemas.microsoft.com/office/drawing/2014/main" id="{8A665B63-06E9-43E4-9600-342B4CCF40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6" y="6426000"/>
            <a:ext cx="12195175" cy="432000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4" name="投影片編號版面配置區 3">
            <a:extLst>
              <a:ext uri="{FF2B5EF4-FFF2-40B4-BE49-F238E27FC236}">
                <a16:creationId xmlns:a16="http://schemas.microsoft.com/office/drawing/2014/main" id="{DFC6857A-73A0-4786-AE52-19AF77929071}"/>
              </a:ext>
            </a:extLst>
          </p:cNvPr>
          <p:cNvSpPr txBox="1">
            <a:spLocks/>
          </p:cNvSpPr>
          <p:nvPr userDrawn="1"/>
        </p:nvSpPr>
        <p:spPr>
          <a:xfrm>
            <a:off x="9481500" y="6426000"/>
            <a:ext cx="2520000" cy="432000"/>
          </a:xfrm>
          <a:prstGeom prst="rect">
            <a:avLst/>
          </a:prstGeom>
        </p:spPr>
        <p:txBody>
          <a:bodyPr anchor="ctr" anchorCtr="0"/>
          <a:lstStyle>
            <a:defPPr>
              <a:defRPr lang="zh-TW"/>
            </a:defPPr>
            <a:lvl1pPr marL="0" algn="r" defTabSz="914400" rtl="0" eaLnBrk="1" latinLnBrk="0" hangingPunct="1">
              <a:defRPr sz="1600" kern="1200">
                <a:solidFill>
                  <a:srgbClr val="F4F4E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C1F8C-63C4-46A3-8EFD-B10FAC02C407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</a:t>
            </a:r>
            <a:r>
              <a:rPr lang="zh-TW" altLang="en-US" dirty="0"/>
              <a:t>總頁碼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76F7A827-C05A-4116-AB70-72B26C27B2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46214" y="6472723"/>
            <a:ext cx="3900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YaHei" panose="020B0503020204020204" pitchFamily="34" charset="-122"/>
              </a:rPr>
              <a:t>陸、結語</a:t>
            </a:r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487196F9-C635-4095-AA6F-BE5D1B5201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8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FE70B2D6-C677-45E8-8354-16DCF21C88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331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8" name="矩形 8">
            <a:extLst>
              <a:ext uri="{FF2B5EF4-FFF2-40B4-BE49-F238E27FC236}">
                <a16:creationId xmlns:a16="http://schemas.microsoft.com/office/drawing/2014/main" id="{C1B8B6F3-37A5-4A61-AF8C-1ED57E7DDB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9974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9" name="矩形 9">
            <a:extLst>
              <a:ext uri="{FF2B5EF4-FFF2-40B4-BE49-F238E27FC236}">
                <a16:creationId xmlns:a16="http://schemas.microsoft.com/office/drawing/2014/main" id="{804B9D5F-3D0C-49E3-9CAA-979356FAF5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1617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0" name="矩形 8">
            <a:extLst>
              <a:ext uri="{FF2B5EF4-FFF2-40B4-BE49-F238E27FC236}">
                <a16:creationId xmlns:a16="http://schemas.microsoft.com/office/drawing/2014/main" id="{EBD945EE-ADC1-4C6D-9193-FE37B161A9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3260" y="6534050"/>
            <a:ext cx="216000" cy="215900"/>
          </a:xfrm>
          <a:prstGeom prst="rect">
            <a:avLst/>
          </a:prstGeom>
          <a:solidFill>
            <a:srgbClr val="A5A5A5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1" name="矩形 8">
            <a:extLst>
              <a:ext uri="{FF2B5EF4-FFF2-40B4-BE49-F238E27FC236}">
                <a16:creationId xmlns:a16="http://schemas.microsoft.com/office/drawing/2014/main" id="{F36EB336-3354-41C6-B622-AFF8AFB324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74901" y="6534050"/>
            <a:ext cx="216000" cy="215900"/>
          </a:xfrm>
          <a:prstGeom prst="rect">
            <a:avLst/>
          </a:prstGeom>
          <a:solidFill>
            <a:srgbClr val="FFC000"/>
          </a:solidFill>
          <a:ln w="1524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lvl="0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10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7353F8-EFE0-4126-B219-1AAE3E84BE0F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1C1F8C-63C4-46A3-8EFD-B10FAC02C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70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0" y="-1"/>
            <a:ext cx="12195175" cy="6858001"/>
          </a:xfrm>
          <a:prstGeom prst="rect">
            <a:avLst/>
          </a:prstGeom>
          <a:gradFill rotWithShape="1">
            <a:gsLst>
              <a:gs pos="0">
                <a:srgbClr val="F1F1E5"/>
              </a:gs>
              <a:gs pos="73999">
                <a:srgbClr val="F7F7ED"/>
              </a:gs>
              <a:gs pos="82999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668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60" r:id="rId3"/>
    <p:sldLayoutId id="2147483662" r:id="rId4"/>
    <p:sldLayoutId id="2147483663" r:id="rId5"/>
    <p:sldLayoutId id="2147483664" r:id="rId6"/>
    <p:sldLayoutId id="2147483665" r:id="rId7"/>
    <p:sldLayoutId id="2147483661" r:id="rId8"/>
    <p:sldLayoutId id="2147483649" r:id="rId9"/>
    <p:sldLayoutId id="2147483650" r:id="rId10"/>
    <p:sldLayoutId id="2147483651" r:id="rId11"/>
    <p:sldLayoutId id="2147483652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image" Target="../media/image101.emf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jpeg"/><Relationship Id="rId4" Type="http://schemas.openxmlformats.org/officeDocument/2006/relationships/image" Target="../media/image94.emf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E2A6E1C-4E11-4B2C-B496-A093A4E84B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489201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05986" y="6231042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應徵人：吳國銓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182930" y="56261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個人簡歷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606EDC-9B00-4375-8A79-F16F9E5BFC30}"/>
              </a:ext>
            </a:extLst>
          </p:cNvPr>
          <p:cNvGrpSpPr/>
          <p:nvPr/>
        </p:nvGrpSpPr>
        <p:grpSpPr>
          <a:xfrm>
            <a:off x="3698639" y="4695685"/>
            <a:ext cx="4794723" cy="432000"/>
            <a:chOff x="3213892" y="4695685"/>
            <a:chExt cx="4794723" cy="43200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2A17BEC-A95A-4292-90AE-96B179522D90}"/>
                </a:ext>
              </a:extLst>
            </p:cNvPr>
            <p:cNvSpPr/>
            <p:nvPr/>
          </p:nvSpPr>
          <p:spPr>
            <a:xfrm>
              <a:off x="4668133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</a:t>
              </a: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D7F5881-2C5B-45AD-AA79-354F54A511CA}"/>
                </a:ext>
              </a:extLst>
            </p:cNvPr>
            <p:cNvSpPr/>
            <p:nvPr/>
          </p:nvSpPr>
          <p:spPr>
            <a:xfrm>
              <a:off x="5152880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股</a:t>
              </a: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C82E1C22-EE19-4EE2-8C9A-6DB8BF9AEDCC}"/>
                </a:ext>
              </a:extLst>
            </p:cNvPr>
            <p:cNvSpPr/>
            <p:nvPr/>
          </p:nvSpPr>
          <p:spPr>
            <a:xfrm>
              <a:off x="5637627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份</a:t>
              </a: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21FB0DD3-211C-40DD-85A3-477FDE152C33}"/>
                </a:ext>
              </a:extLst>
            </p:cNvPr>
            <p:cNvSpPr/>
            <p:nvPr/>
          </p:nvSpPr>
          <p:spPr>
            <a:xfrm>
              <a:off x="6122374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FDAC3BA1-9E79-4CB8-858C-313E69B2E1B8}"/>
                </a:ext>
              </a:extLst>
            </p:cNvPr>
            <p:cNvSpPr/>
            <p:nvPr/>
          </p:nvSpPr>
          <p:spPr>
            <a:xfrm>
              <a:off x="6607121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限</a:t>
              </a: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A7B53C91-F501-4EE9-81BB-0FF0BE494BA1}"/>
                </a:ext>
              </a:extLst>
            </p:cNvPr>
            <p:cNvSpPr/>
            <p:nvPr/>
          </p:nvSpPr>
          <p:spPr>
            <a:xfrm>
              <a:off x="4183386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AEF8447-83E4-429E-953E-2887536BDDC7}"/>
                </a:ext>
              </a:extLst>
            </p:cNvPr>
            <p:cNvSpPr/>
            <p:nvPr/>
          </p:nvSpPr>
          <p:spPr>
            <a:xfrm>
              <a:off x="7091868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</a:t>
              </a: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CDCD77F6-17F2-4ED3-8878-B70847A99EF6}"/>
                </a:ext>
              </a:extLst>
            </p:cNvPr>
            <p:cNvSpPr/>
            <p:nvPr/>
          </p:nvSpPr>
          <p:spPr>
            <a:xfrm>
              <a:off x="7576615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司</a:t>
              </a: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CF704E4-ABA9-4809-8161-B43AEA8C5C92}"/>
                </a:ext>
              </a:extLst>
            </p:cNvPr>
            <p:cNvSpPr/>
            <p:nvPr/>
          </p:nvSpPr>
          <p:spPr>
            <a:xfrm>
              <a:off x="3698639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27DBC28-2EDD-462A-A8B2-86224CA81886}"/>
                </a:ext>
              </a:extLst>
            </p:cNvPr>
            <p:cNvSpPr/>
            <p:nvPr/>
          </p:nvSpPr>
          <p:spPr>
            <a:xfrm>
              <a:off x="3213892" y="4695685"/>
              <a:ext cx="432000" cy="432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奇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8B24F25-5C56-400C-84A9-35D2597A5044}"/>
              </a:ext>
            </a:extLst>
          </p:cNvPr>
          <p:cNvSpPr/>
          <p:nvPr/>
        </p:nvSpPr>
        <p:spPr>
          <a:xfrm>
            <a:off x="4177846" y="5174880"/>
            <a:ext cx="3836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職缺：</a:t>
            </a:r>
            <a:r>
              <a:rPr lang="en-US" altLang="zh-TW" sz="2000" b="1" dirty="0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H_</a:t>
            </a:r>
            <a:r>
              <a:rPr lang="zh-TW" altLang="en-US" sz="2000" b="1" dirty="0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系統軟韌體設計工程師</a:t>
            </a:r>
          </a:p>
        </p:txBody>
      </p:sp>
    </p:spTree>
    <p:extLst>
      <p:ext uri="{BB962C8B-B14F-4D97-AF65-F5344CB8AC3E}">
        <p14:creationId xmlns:p14="http://schemas.microsoft.com/office/powerpoint/2010/main" val="276306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6DF55-5199-4779-9D06-1DADD683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SWOT</a:t>
            </a:r>
            <a:r>
              <a:rPr lang="zh-TW" altLang="en-US" dirty="0"/>
              <a:t>自我檢視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50C2147-7F08-4343-B397-F02DF8B9BD7B}"/>
              </a:ext>
            </a:extLst>
          </p:cNvPr>
          <p:cNvSpPr txBox="1"/>
          <p:nvPr/>
        </p:nvSpPr>
        <p:spPr>
          <a:xfrm>
            <a:off x="4926000" y="4312995"/>
            <a:ext cx="2340000" cy="1477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prstTxWarp prst="textArchDown">
              <a:avLst/>
            </a:prstTxWarp>
            <a:spAutoFit/>
          </a:bodyPr>
          <a:lstStyle/>
          <a:p>
            <a:pPr lvl="0"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深度利用機會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8BDD78-19FF-4446-8F52-789A6F55C872}"/>
              </a:ext>
            </a:extLst>
          </p:cNvPr>
          <p:cNvSpPr txBox="1"/>
          <p:nvPr/>
        </p:nvSpPr>
        <p:spPr>
          <a:xfrm>
            <a:off x="4926000" y="1614090"/>
            <a:ext cx="2340000" cy="185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prstTxWarp prst="textArchUp">
              <a:avLst/>
            </a:prstTxWarp>
            <a:spAutoFit/>
          </a:bodyPr>
          <a:lstStyle/>
          <a:p>
            <a:pPr lvl="0"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積極改善劣勢</a:t>
            </a:r>
          </a:p>
        </p:txBody>
      </p:sp>
      <p:sp>
        <p:nvSpPr>
          <p:cNvPr id="5" name="圓角矩形 42">
            <a:extLst>
              <a:ext uri="{FF2B5EF4-FFF2-40B4-BE49-F238E27FC236}">
                <a16:creationId xmlns:a16="http://schemas.microsoft.com/office/drawing/2014/main" id="{7C0557CF-A192-49A8-A6D3-8F69385BD370}"/>
              </a:ext>
            </a:extLst>
          </p:cNvPr>
          <p:cNvSpPr/>
          <p:nvPr/>
        </p:nvSpPr>
        <p:spPr>
          <a:xfrm>
            <a:off x="7439334" y="1301496"/>
            <a:ext cx="3819044" cy="2246481"/>
          </a:xfrm>
          <a:prstGeom prst="roundRect">
            <a:avLst/>
          </a:prstGeom>
          <a:noFill/>
          <a:ln w="22225">
            <a:solidFill>
              <a:srgbClr val="69B64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2635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79B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非名校畢業</a:t>
            </a:r>
            <a:endParaRPr lang="en-US" altLang="zh-TW" sz="2800" b="1" dirty="0">
              <a:solidFill>
                <a:srgbClr val="79B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3400" lvl="0" indent="-2635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79B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無大廠工作經驗</a:t>
            </a:r>
            <a:endParaRPr lang="en-US" altLang="zh-TW" sz="2800" b="1" dirty="0">
              <a:solidFill>
                <a:srgbClr val="79B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3400" lvl="0" indent="-2635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79B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無國外留學經驗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43">
            <a:extLst>
              <a:ext uri="{FF2B5EF4-FFF2-40B4-BE49-F238E27FC236}">
                <a16:creationId xmlns:a16="http://schemas.microsoft.com/office/drawing/2014/main" id="{66478C52-E281-4546-B47C-95F1D6C2EC7C}"/>
              </a:ext>
            </a:extLst>
          </p:cNvPr>
          <p:cNvSpPr/>
          <p:nvPr/>
        </p:nvSpPr>
        <p:spPr>
          <a:xfrm>
            <a:off x="7439334" y="3702553"/>
            <a:ext cx="3819044" cy="2246481"/>
          </a:xfrm>
          <a:prstGeom prst="roundRect">
            <a:avLst/>
          </a:prstGeom>
          <a:noFill/>
          <a:ln w="22225">
            <a:solidFill>
              <a:srgbClr val="F79D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lvl="0" indent="-2635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79D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因人工智慧新興科技崛起快速崛起</a:t>
            </a:r>
            <a:endParaRPr lang="en-US" altLang="zh-TW" sz="2400" b="1" dirty="0">
              <a:solidFill>
                <a:srgbClr val="F79D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3400" lvl="0" indent="-2635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79D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智慧醫療商機大，台灣科技廠搶進</a:t>
            </a:r>
            <a:endParaRPr lang="en-US" altLang="zh-TW" sz="2400" b="1" dirty="0">
              <a:solidFill>
                <a:srgbClr val="F79D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44">
            <a:extLst>
              <a:ext uri="{FF2B5EF4-FFF2-40B4-BE49-F238E27FC236}">
                <a16:creationId xmlns:a16="http://schemas.microsoft.com/office/drawing/2014/main" id="{F4D8C14E-3213-4CC4-A341-E56D3A092A0C}"/>
              </a:ext>
            </a:extLst>
          </p:cNvPr>
          <p:cNvSpPr/>
          <p:nvPr/>
        </p:nvSpPr>
        <p:spPr>
          <a:xfrm>
            <a:off x="933622" y="3702553"/>
            <a:ext cx="3819044" cy="2246481"/>
          </a:xfrm>
          <a:prstGeom prst="roundRect">
            <a:avLst/>
          </a:prstGeom>
          <a:noFill/>
          <a:ln w="22225">
            <a:solidFill>
              <a:srgbClr val="F23E2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defTabSz="711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眾多優秀競爭對手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 defTabSz="711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年紀步入青壯年</a:t>
            </a:r>
            <a:endParaRPr lang="en-US" altLang="zh-TW"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45">
            <a:extLst>
              <a:ext uri="{FF2B5EF4-FFF2-40B4-BE49-F238E27FC236}">
                <a16:creationId xmlns:a16="http://schemas.microsoft.com/office/drawing/2014/main" id="{F110DE2B-BCA2-4A3C-A87A-8AF5CE049C7C}"/>
              </a:ext>
            </a:extLst>
          </p:cNvPr>
          <p:cNvSpPr/>
          <p:nvPr/>
        </p:nvSpPr>
        <p:spPr>
          <a:xfrm>
            <a:off x="933622" y="1301496"/>
            <a:ext cx="3819044" cy="2246481"/>
          </a:xfrm>
          <a:prstGeom prst="roundRect">
            <a:avLst/>
          </a:prstGeom>
          <a:noFill/>
          <a:ln w="22225">
            <a:solidFill>
              <a:srgbClr val="045C8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45C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具跨領域合作經驗</a:t>
            </a:r>
            <a:endParaRPr lang="en-US" altLang="zh-TW" sz="2400" b="1" dirty="0">
              <a:solidFill>
                <a:srgbClr val="045C8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45C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具實作技術能量</a:t>
            </a:r>
            <a:endParaRPr lang="en-US" altLang="zh-TW" sz="2400" b="1" dirty="0">
              <a:solidFill>
                <a:srgbClr val="045C8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45C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具高度研究開發熱忱</a:t>
            </a:r>
            <a:endParaRPr lang="en-US" altLang="zh-TW" sz="2400" b="1" dirty="0">
              <a:solidFill>
                <a:srgbClr val="045C8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45C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具良好簡報、溝通能力</a:t>
            </a:r>
            <a:endParaRPr lang="en-US" altLang="zh-TW" sz="2400" b="1" dirty="0">
              <a:solidFill>
                <a:srgbClr val="045C8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手繪多邊形 18">
            <a:extLst>
              <a:ext uri="{FF2B5EF4-FFF2-40B4-BE49-F238E27FC236}">
                <a16:creationId xmlns:a16="http://schemas.microsoft.com/office/drawing/2014/main" id="{2ABCA10E-F176-43FF-9CB8-B46DFB71F1F1}"/>
              </a:ext>
            </a:extLst>
          </p:cNvPr>
          <p:cNvSpPr/>
          <p:nvPr/>
        </p:nvSpPr>
        <p:spPr>
          <a:xfrm>
            <a:off x="6169324" y="1905000"/>
            <a:ext cx="1655676" cy="1655677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1800000 h 1800000"/>
              <a:gd name="connsiteX2" fmla="*/ 0 w 1800000"/>
              <a:gd name="connsiteY2" fmla="*/ 1800000 h 1800000"/>
              <a:gd name="connsiteX3" fmla="*/ 0 w 1800000"/>
              <a:gd name="connsiteY3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solidFill>
            <a:srgbClr val="A4D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手繪多邊形 19">
            <a:extLst>
              <a:ext uri="{FF2B5EF4-FFF2-40B4-BE49-F238E27FC236}">
                <a16:creationId xmlns:a16="http://schemas.microsoft.com/office/drawing/2014/main" id="{736DABE0-B9B5-40E7-9F1C-BBEBC66FAA48}"/>
              </a:ext>
            </a:extLst>
          </p:cNvPr>
          <p:cNvSpPr/>
          <p:nvPr/>
        </p:nvSpPr>
        <p:spPr>
          <a:xfrm rot="5400000" flipV="1">
            <a:off x="4367001" y="3683567"/>
            <a:ext cx="1655677" cy="1655676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1800000 h 1800000"/>
              <a:gd name="connsiteX2" fmla="*/ 0 w 1800000"/>
              <a:gd name="connsiteY2" fmla="*/ 1800000 h 1800000"/>
              <a:gd name="connsiteX3" fmla="*/ 0 w 1800000"/>
              <a:gd name="connsiteY3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solidFill>
            <a:srgbClr val="F37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手繪多邊形 20">
            <a:extLst>
              <a:ext uri="{FF2B5EF4-FFF2-40B4-BE49-F238E27FC236}">
                <a16:creationId xmlns:a16="http://schemas.microsoft.com/office/drawing/2014/main" id="{B00D4ADC-FAEF-4D58-8436-A9767E656BDB}"/>
              </a:ext>
            </a:extLst>
          </p:cNvPr>
          <p:cNvSpPr/>
          <p:nvPr/>
        </p:nvSpPr>
        <p:spPr>
          <a:xfrm rot="16200000">
            <a:off x="4367003" y="1905000"/>
            <a:ext cx="1655677" cy="1655676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1800000 h 1800000"/>
              <a:gd name="connsiteX2" fmla="*/ 0 w 1800000"/>
              <a:gd name="connsiteY2" fmla="*/ 1800000 h 1800000"/>
              <a:gd name="connsiteX3" fmla="*/ 0 w 1800000"/>
              <a:gd name="connsiteY3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solidFill>
            <a:srgbClr val="23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 21">
            <a:extLst>
              <a:ext uri="{FF2B5EF4-FFF2-40B4-BE49-F238E27FC236}">
                <a16:creationId xmlns:a16="http://schemas.microsoft.com/office/drawing/2014/main" id="{A20E96EE-5223-456B-A5EA-03BBC2A756B1}"/>
              </a:ext>
            </a:extLst>
          </p:cNvPr>
          <p:cNvSpPr/>
          <p:nvPr/>
        </p:nvSpPr>
        <p:spPr>
          <a:xfrm flipV="1">
            <a:off x="6169324" y="3683567"/>
            <a:ext cx="1655676" cy="1655677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1800000 h 1800000"/>
              <a:gd name="connsiteX2" fmla="*/ 0 w 1800000"/>
              <a:gd name="connsiteY2" fmla="*/ 1800000 h 1800000"/>
              <a:gd name="connsiteX3" fmla="*/ 0 w 1800000"/>
              <a:gd name="connsiteY3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solidFill>
            <a:srgbClr val="FBC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C11647-B062-425B-9617-84C499FD67B3}"/>
              </a:ext>
            </a:extLst>
          </p:cNvPr>
          <p:cNvSpPr/>
          <p:nvPr/>
        </p:nvSpPr>
        <p:spPr>
          <a:xfrm>
            <a:off x="4844888" y="2578519"/>
            <a:ext cx="1214142" cy="898465"/>
          </a:xfrm>
          <a:prstGeom prst="rect">
            <a:avLst/>
          </a:prstGeom>
        </p:spPr>
        <p:txBody>
          <a:bodyPr wrap="square" lIns="108000" tIns="108000" rIns="180000" bIns="288000">
            <a:sp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AF563E-FE57-43A3-BFC2-FA2E90FBE261}"/>
              </a:ext>
            </a:extLst>
          </p:cNvPr>
          <p:cNvSpPr/>
          <p:nvPr/>
        </p:nvSpPr>
        <p:spPr>
          <a:xfrm>
            <a:off x="6132973" y="2578519"/>
            <a:ext cx="1214142" cy="898465"/>
          </a:xfrm>
          <a:prstGeom prst="rect">
            <a:avLst/>
          </a:prstGeom>
        </p:spPr>
        <p:txBody>
          <a:bodyPr wrap="none" lIns="180000" tIns="108000" rIns="108000" bIns="288000">
            <a:sp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25F647-EAE1-4033-9A53-A055769AA59A}"/>
              </a:ext>
            </a:extLst>
          </p:cNvPr>
          <p:cNvSpPr/>
          <p:nvPr/>
        </p:nvSpPr>
        <p:spPr>
          <a:xfrm>
            <a:off x="4844889" y="3754815"/>
            <a:ext cx="1214142" cy="898465"/>
          </a:xfrm>
          <a:prstGeom prst="rect">
            <a:avLst/>
          </a:prstGeom>
        </p:spPr>
        <p:txBody>
          <a:bodyPr wrap="none" lIns="108000" tIns="288000" rIns="180000" bIns="108000">
            <a:sp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威脅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A7D565-0801-4120-ADC7-38C3677F34CA}"/>
              </a:ext>
            </a:extLst>
          </p:cNvPr>
          <p:cNvSpPr/>
          <p:nvPr/>
        </p:nvSpPr>
        <p:spPr>
          <a:xfrm>
            <a:off x="6123433" y="3754815"/>
            <a:ext cx="1214142" cy="898465"/>
          </a:xfrm>
          <a:prstGeom prst="rect">
            <a:avLst/>
          </a:prstGeom>
        </p:spPr>
        <p:txBody>
          <a:bodyPr wrap="none" lIns="180000" tIns="288000" rIns="108000" bIns="108000">
            <a:sp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</a:p>
        </p:txBody>
      </p:sp>
      <p:sp>
        <p:nvSpPr>
          <p:cNvPr id="18" name="圓形箭號 22">
            <a:extLst>
              <a:ext uri="{FF2B5EF4-FFF2-40B4-BE49-F238E27FC236}">
                <a16:creationId xmlns:a16="http://schemas.microsoft.com/office/drawing/2014/main" id="{B51F185B-69FA-4159-BB2D-B32D088A829B}"/>
              </a:ext>
            </a:extLst>
          </p:cNvPr>
          <p:cNvSpPr/>
          <p:nvPr/>
        </p:nvSpPr>
        <p:spPr>
          <a:xfrm>
            <a:off x="5751968" y="3175836"/>
            <a:ext cx="703644" cy="703610"/>
          </a:xfrm>
          <a:prstGeom prst="circularArrow">
            <a:avLst>
              <a:gd name="adj1" fmla="val 12500"/>
              <a:gd name="adj2" fmla="val 1142322"/>
              <a:gd name="adj3" fmla="val 20457678"/>
              <a:gd name="adj4" fmla="val 10800000"/>
              <a:gd name="adj5" fmla="val 12500"/>
            </a:avLst>
          </a:prstGeom>
          <a:solidFill>
            <a:srgbClr val="8484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圓形箭號 23">
            <a:extLst>
              <a:ext uri="{FF2B5EF4-FFF2-40B4-BE49-F238E27FC236}">
                <a16:creationId xmlns:a16="http://schemas.microsoft.com/office/drawing/2014/main" id="{10089E8D-1E65-4646-B0A1-5CC5CCA0DDD7}"/>
              </a:ext>
            </a:extLst>
          </p:cNvPr>
          <p:cNvSpPr/>
          <p:nvPr/>
        </p:nvSpPr>
        <p:spPr>
          <a:xfrm rot="10800000">
            <a:off x="5746177" y="3350748"/>
            <a:ext cx="703644" cy="703610"/>
          </a:xfrm>
          <a:prstGeom prst="circularArrow">
            <a:avLst>
              <a:gd name="adj1" fmla="val 12500"/>
              <a:gd name="adj2" fmla="val 1142322"/>
              <a:gd name="adj3" fmla="val 20457678"/>
              <a:gd name="adj4" fmla="val 10800000"/>
              <a:gd name="adj5" fmla="val 12500"/>
            </a:avLst>
          </a:prstGeom>
          <a:solidFill>
            <a:srgbClr val="8484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76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C421714-3054-4BF0-BE9E-3EF6AAA03C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2426"/>
            <a:ext cx="12192000" cy="4840514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貳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近期工作實績</a:t>
            </a:r>
          </a:p>
        </p:txBody>
      </p:sp>
    </p:spTree>
    <p:extLst>
      <p:ext uri="{BB962C8B-B14F-4D97-AF65-F5344CB8AC3E}">
        <p14:creationId xmlns:p14="http://schemas.microsoft.com/office/powerpoint/2010/main" val="276096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ED0276-A5EA-458F-A1C1-68A9E648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en-US" altLang="zh-TW" dirty="0"/>
              <a:t>OPPO </a:t>
            </a:r>
            <a:r>
              <a:rPr lang="en-US" altLang="zh-TW" dirty="0" err="1"/>
              <a:t>onFlux</a:t>
            </a:r>
            <a:r>
              <a:rPr lang="zh-TW" altLang="en-US" dirty="0"/>
              <a:t>短程模擬分析計畫</a:t>
            </a:r>
          </a:p>
        </p:txBody>
      </p:sp>
      <p:pic>
        <p:nvPicPr>
          <p:cNvPr id="6" name="Picture 4" descr="D:\research\fingerprint\datasets\UD_for_reference_20180904 (OPPO)\Johnny\Johnny_1_0\Verify\ISP_20100124073254.bmp">
            <a:extLst>
              <a:ext uri="{FF2B5EF4-FFF2-40B4-BE49-F238E27FC236}">
                <a16:creationId xmlns:a16="http://schemas.microsoft.com/office/drawing/2014/main" id="{C23C731D-EAF4-485B-8403-E1C89BDB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0" y="1611238"/>
            <a:ext cx="7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13">
            <a:extLst>
              <a:ext uri="{FF2B5EF4-FFF2-40B4-BE49-F238E27FC236}">
                <a16:creationId xmlns:a16="http://schemas.microsoft.com/office/drawing/2014/main" id="{237EA5CC-3A39-4EFE-948F-1215DB7F564C}"/>
              </a:ext>
            </a:extLst>
          </p:cNvPr>
          <p:cNvSpPr/>
          <p:nvPr/>
        </p:nvSpPr>
        <p:spPr>
          <a:xfrm>
            <a:off x="5446288" y="417684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00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8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10" name="圓角矩形 14">
            <a:extLst>
              <a:ext uri="{FF2B5EF4-FFF2-40B4-BE49-F238E27FC236}">
                <a16:creationId xmlns:a16="http://schemas.microsoft.com/office/drawing/2014/main" id="{18022EA8-31B9-49B4-97D3-C95650C42E63}"/>
              </a:ext>
            </a:extLst>
          </p:cNvPr>
          <p:cNvSpPr/>
          <p:nvPr/>
        </p:nvSpPr>
        <p:spPr>
          <a:xfrm>
            <a:off x="2367774" y="255935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02B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CLAHE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0C6338-6C8F-49F6-8176-07962C7A591F}"/>
              </a:ext>
            </a:extLst>
          </p:cNvPr>
          <p:cNvSpPr/>
          <p:nvPr/>
        </p:nvSpPr>
        <p:spPr>
          <a:xfrm>
            <a:off x="3296667" y="2252225"/>
            <a:ext cx="123110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2B7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5DA173-3AAA-4FE9-9561-EC5236305E3E}"/>
              </a:ext>
            </a:extLst>
          </p:cNvPr>
          <p:cNvSpPr/>
          <p:nvPr/>
        </p:nvSpPr>
        <p:spPr>
          <a:xfrm>
            <a:off x="9453695" y="2252225"/>
            <a:ext cx="1231106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903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</a:p>
        </p:txBody>
      </p:sp>
      <p:sp>
        <p:nvSpPr>
          <p:cNvPr id="13" name="圓角矩形 20">
            <a:extLst>
              <a:ext uri="{FF2B5EF4-FFF2-40B4-BE49-F238E27FC236}">
                <a16:creationId xmlns:a16="http://schemas.microsoft.com/office/drawing/2014/main" id="{A7743360-3103-46AD-9F21-C42B0D2373C9}"/>
              </a:ext>
            </a:extLst>
          </p:cNvPr>
          <p:cNvSpPr/>
          <p:nvPr/>
        </p:nvSpPr>
        <p:spPr>
          <a:xfrm>
            <a:off x="8524801" y="255935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FF9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9">
            <a:extLst>
              <a:ext uri="{FF2B5EF4-FFF2-40B4-BE49-F238E27FC236}">
                <a16:creationId xmlns:a16="http://schemas.microsoft.com/office/drawing/2014/main" id="{4B5481BE-5B17-4D9B-AC58-9BB839AA891A}"/>
              </a:ext>
            </a:extLst>
          </p:cNvPr>
          <p:cNvSpPr/>
          <p:nvPr/>
        </p:nvSpPr>
        <p:spPr>
          <a:xfrm>
            <a:off x="2367774" y="417684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02B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 Team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 27">
            <a:extLst>
              <a:ext uri="{FF2B5EF4-FFF2-40B4-BE49-F238E27FC236}">
                <a16:creationId xmlns:a16="http://schemas.microsoft.com/office/drawing/2014/main" id="{20C2E79A-0CF7-40E2-AB30-9A3A60809C0E}"/>
              </a:ext>
            </a:extLst>
          </p:cNvPr>
          <p:cNvSpPr/>
          <p:nvPr/>
        </p:nvSpPr>
        <p:spPr>
          <a:xfrm>
            <a:off x="5446288" y="255935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00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HOG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2CF1D8-2362-43EA-A1AB-1C2C4D575D81}"/>
              </a:ext>
            </a:extLst>
          </p:cNvPr>
          <p:cNvSpPr/>
          <p:nvPr/>
        </p:nvSpPr>
        <p:spPr>
          <a:xfrm>
            <a:off x="6375181" y="2252225"/>
            <a:ext cx="1231107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A8E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特徵萃取</a:t>
            </a:r>
          </a:p>
        </p:txBody>
      </p:sp>
      <p:sp>
        <p:nvSpPr>
          <p:cNvPr id="17" name="圓角矩形 31">
            <a:extLst>
              <a:ext uri="{FF2B5EF4-FFF2-40B4-BE49-F238E27FC236}">
                <a16:creationId xmlns:a16="http://schemas.microsoft.com/office/drawing/2014/main" id="{7EE0BD90-896D-45CC-B07E-CE55D1467870}"/>
              </a:ext>
            </a:extLst>
          </p:cNvPr>
          <p:cNvSpPr/>
          <p:nvPr/>
        </p:nvSpPr>
        <p:spPr>
          <a:xfrm>
            <a:off x="8524801" y="4176844"/>
            <a:ext cx="2160000" cy="720000"/>
          </a:xfrm>
          <a:prstGeom prst="roundRect">
            <a:avLst>
              <a:gd name="adj" fmla="val 9611"/>
            </a:avLst>
          </a:prstGeom>
          <a:solidFill>
            <a:srgbClr val="FF9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8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440E3CE-5340-4370-AE9D-769E58D7F36D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4527774" y="2919354"/>
            <a:ext cx="918514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77CA0D0-B01D-4BA4-81BB-51DB1F990004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7606288" y="2919354"/>
            <a:ext cx="918513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4952159-0188-451D-91FE-0E836A5CD67A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7606288" y="4536844"/>
            <a:ext cx="918513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32B7569-DCFC-4DF7-A4DC-7E1825542C8E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4527774" y="4536844"/>
            <a:ext cx="918514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上-下雙向箭號 43">
            <a:extLst>
              <a:ext uri="{FF2B5EF4-FFF2-40B4-BE49-F238E27FC236}">
                <a16:creationId xmlns:a16="http://schemas.microsoft.com/office/drawing/2014/main" id="{F55A15DF-BF91-4354-8AC6-AB12560B3DA2}"/>
              </a:ext>
            </a:extLst>
          </p:cNvPr>
          <p:cNvSpPr/>
          <p:nvPr/>
        </p:nvSpPr>
        <p:spPr>
          <a:xfrm>
            <a:off x="3231774" y="3368099"/>
            <a:ext cx="432000" cy="720000"/>
          </a:xfrm>
          <a:prstGeom prst="upDownArrow">
            <a:avLst/>
          </a:prstGeom>
          <a:solidFill>
            <a:srgbClr val="F06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上-下雙向箭號 55">
            <a:extLst>
              <a:ext uri="{FF2B5EF4-FFF2-40B4-BE49-F238E27FC236}">
                <a16:creationId xmlns:a16="http://schemas.microsoft.com/office/drawing/2014/main" id="{FDCD4E28-56AF-4333-8614-7C72A2D893D6}"/>
              </a:ext>
            </a:extLst>
          </p:cNvPr>
          <p:cNvSpPr/>
          <p:nvPr/>
        </p:nvSpPr>
        <p:spPr>
          <a:xfrm>
            <a:off x="6310288" y="3368099"/>
            <a:ext cx="432000" cy="720000"/>
          </a:xfrm>
          <a:prstGeom prst="upDownArrow">
            <a:avLst/>
          </a:prstGeom>
          <a:solidFill>
            <a:srgbClr val="F06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上-下雙向箭號 56">
            <a:extLst>
              <a:ext uri="{FF2B5EF4-FFF2-40B4-BE49-F238E27FC236}">
                <a16:creationId xmlns:a16="http://schemas.microsoft.com/office/drawing/2014/main" id="{F953BA63-902D-4A36-A1C6-49D9B132F704}"/>
              </a:ext>
            </a:extLst>
          </p:cNvPr>
          <p:cNvSpPr/>
          <p:nvPr/>
        </p:nvSpPr>
        <p:spPr>
          <a:xfrm>
            <a:off x="9388801" y="3368099"/>
            <a:ext cx="432000" cy="720000"/>
          </a:xfrm>
          <a:prstGeom prst="upDownArrow">
            <a:avLst/>
          </a:prstGeom>
          <a:solidFill>
            <a:srgbClr val="F06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 descr="D:\codes\python\Silead_fr\test\CLAHE_hog.jpg">
            <a:extLst>
              <a:ext uri="{FF2B5EF4-FFF2-40B4-BE49-F238E27FC236}">
                <a16:creationId xmlns:a16="http://schemas.microsoft.com/office/drawing/2014/main" id="{337625F8-B2F2-4866-8369-0A72B6D9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544" y="1611238"/>
            <a:ext cx="7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D:\research\fingerprint\datasets\UD_for_reference_20180904 (OPPO)\Johnny\Johnny_1_0\Verify\RAW_20100124073254.bmp">
            <a:extLst>
              <a:ext uri="{FF2B5EF4-FFF2-40B4-BE49-F238E27FC236}">
                <a16:creationId xmlns:a16="http://schemas.microsoft.com/office/drawing/2014/main" id="{E3519E2A-964A-4430-A377-A7CD1686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6" y="2585099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E9712FC-5DF3-4C4C-8D86-CA8ED566BC29}"/>
              </a:ext>
            </a:extLst>
          </p:cNvPr>
          <p:cNvSpPr/>
          <p:nvPr/>
        </p:nvSpPr>
        <p:spPr>
          <a:xfrm>
            <a:off x="2042688" y="1564638"/>
            <a:ext cx="8775700" cy="178460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047F470-F95F-4618-9CD9-CE8D5C0A6FF9}"/>
              </a:ext>
            </a:extLst>
          </p:cNvPr>
          <p:cNvSpPr/>
          <p:nvPr/>
        </p:nvSpPr>
        <p:spPr>
          <a:xfrm>
            <a:off x="2042688" y="4109318"/>
            <a:ext cx="8775700" cy="178460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65">
            <a:extLst>
              <a:ext uri="{FF2B5EF4-FFF2-40B4-BE49-F238E27FC236}">
                <a16:creationId xmlns:a16="http://schemas.microsoft.com/office/drawing/2014/main" id="{81290C11-00E3-4DC6-A6E1-71CA4B2950CB}"/>
              </a:ext>
            </a:extLst>
          </p:cNvPr>
          <p:cNvSpPr/>
          <p:nvPr/>
        </p:nvSpPr>
        <p:spPr>
          <a:xfrm>
            <a:off x="1287774" y="5535338"/>
            <a:ext cx="2160000" cy="720000"/>
          </a:xfrm>
          <a:prstGeom prst="roundRect">
            <a:avLst>
              <a:gd name="adj" fmla="val 96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敦捷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66">
            <a:extLst>
              <a:ext uri="{FF2B5EF4-FFF2-40B4-BE49-F238E27FC236}">
                <a16:creationId xmlns:a16="http://schemas.microsoft.com/office/drawing/2014/main" id="{601F9D00-B147-46D4-A923-BC86FE36EA86}"/>
              </a:ext>
            </a:extLst>
          </p:cNvPr>
          <p:cNvSpPr/>
          <p:nvPr/>
        </p:nvSpPr>
        <p:spPr>
          <a:xfrm>
            <a:off x="1287774" y="1204638"/>
            <a:ext cx="2160000" cy="720000"/>
          </a:xfrm>
          <a:prstGeom prst="roundRect">
            <a:avLst>
              <a:gd name="adj" fmla="val 96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北科夥伴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向右箭號 48">
            <a:extLst>
              <a:ext uri="{FF2B5EF4-FFF2-40B4-BE49-F238E27FC236}">
                <a16:creationId xmlns:a16="http://schemas.microsoft.com/office/drawing/2014/main" id="{012A49F6-9F4B-4DA9-AB0C-212CC8166EBB}"/>
              </a:ext>
            </a:extLst>
          </p:cNvPr>
          <p:cNvSpPr/>
          <p:nvPr/>
        </p:nvSpPr>
        <p:spPr>
          <a:xfrm>
            <a:off x="1769384" y="3485783"/>
            <a:ext cx="38360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E65DCD-255A-4085-8F20-E8A1A1A4C545}"/>
              </a:ext>
            </a:extLst>
          </p:cNvPr>
          <p:cNvSpPr/>
          <p:nvPr/>
        </p:nvSpPr>
        <p:spPr>
          <a:xfrm>
            <a:off x="3503348" y="908893"/>
            <a:ext cx="7181453" cy="6155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持續進行各種影像處理、特徵萃取及影像辨識方法進行模擬分析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包含：前處理門鑑值、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Haralick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texture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One-class SVM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E1288D-ADFA-4C0A-A27A-E0757A14E7F1}"/>
              </a:ext>
            </a:extLst>
          </p:cNvPr>
          <p:cNvSpPr/>
          <p:nvPr/>
        </p:nvSpPr>
        <p:spPr>
          <a:xfrm>
            <a:off x="3503348" y="5982978"/>
            <a:ext cx="6314486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針對現有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ISP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Re-sampling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深度學習進行模擬分析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71">
            <a:extLst>
              <a:ext uri="{FF2B5EF4-FFF2-40B4-BE49-F238E27FC236}">
                <a16:creationId xmlns:a16="http://schemas.microsoft.com/office/drawing/2014/main" id="{912445A0-2D08-4595-A7FE-8FA1FE5772DF}"/>
              </a:ext>
            </a:extLst>
          </p:cNvPr>
          <p:cNvSpPr/>
          <p:nvPr/>
        </p:nvSpPr>
        <p:spPr>
          <a:xfrm>
            <a:off x="3912220" y="5001622"/>
            <a:ext cx="1800000" cy="720000"/>
          </a:xfrm>
          <a:prstGeom prst="roundRect">
            <a:avLst>
              <a:gd name="adj" fmla="val 9611"/>
            </a:avLst>
          </a:prstGeom>
          <a:solidFill>
            <a:srgbClr val="F06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ROTATION 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(Re-sampling)</a:t>
            </a:r>
          </a:p>
        </p:txBody>
      </p:sp>
      <p:pic>
        <p:nvPicPr>
          <p:cNvPr id="35" name="Picture 14" descr="D:\codes\python\Silead_fr\test\resampling\6_UD_3.bmp">
            <a:extLst>
              <a:ext uri="{FF2B5EF4-FFF2-40B4-BE49-F238E27FC236}">
                <a16:creationId xmlns:a16="http://schemas.microsoft.com/office/drawing/2014/main" id="{2F5CD681-9C50-4D43-BFA4-F5D70CB2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208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5" descr="D:\codes\python\Silead_fr\test\resampling\7_UD_3.bmp">
            <a:extLst>
              <a:ext uri="{FF2B5EF4-FFF2-40B4-BE49-F238E27FC236}">
                <a16:creationId xmlns:a16="http://schemas.microsoft.com/office/drawing/2014/main" id="{F1B118D5-41A2-488B-871E-11247A82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07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D:\codes\python\Silead_fr\test\resampling\1_UD_3.bmp">
            <a:extLst>
              <a:ext uri="{FF2B5EF4-FFF2-40B4-BE49-F238E27FC236}">
                <a16:creationId xmlns:a16="http://schemas.microsoft.com/office/drawing/2014/main" id="{B2860BDA-D0AB-4BE2-BB01-79EDB0CF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4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7" descr="D:\codes\python\Silead_fr\test\resampling\2_UD_3.bmp">
            <a:extLst>
              <a:ext uri="{FF2B5EF4-FFF2-40B4-BE49-F238E27FC236}">
                <a16:creationId xmlns:a16="http://schemas.microsoft.com/office/drawing/2014/main" id="{E6B892B1-4F80-4092-842E-2F5C2150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D:\codes\python\Silead_fr\test\resampling\3_UD_3.bmp">
            <a:extLst>
              <a:ext uri="{FF2B5EF4-FFF2-40B4-BE49-F238E27FC236}">
                <a16:creationId xmlns:a16="http://schemas.microsoft.com/office/drawing/2014/main" id="{BDEC59D5-ED77-4CF8-B4CC-63BCCDC2B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98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9" descr="D:\codes\python\Silead_fr\test\resampling\4_UD_3.bmp">
            <a:extLst>
              <a:ext uri="{FF2B5EF4-FFF2-40B4-BE49-F238E27FC236}">
                <a16:creationId xmlns:a16="http://schemas.microsoft.com/office/drawing/2014/main" id="{46030D49-6D68-4172-9A1E-66A1D080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95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D:\codes\python\Silead_fr\test\resampling\5_UD_3.bmp">
            <a:extLst>
              <a:ext uri="{FF2B5EF4-FFF2-40B4-BE49-F238E27FC236}">
                <a16:creationId xmlns:a16="http://schemas.microsoft.com/office/drawing/2014/main" id="{9D2ED767-B014-4513-BA01-12E8EBE6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92" y="5001622"/>
            <a:ext cx="45818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向右箭號 86">
            <a:extLst>
              <a:ext uri="{FF2B5EF4-FFF2-40B4-BE49-F238E27FC236}">
                <a16:creationId xmlns:a16="http://schemas.microsoft.com/office/drawing/2014/main" id="{5B1EF416-AF19-45C1-B397-3BBC1ADAEA71}"/>
              </a:ext>
            </a:extLst>
          </p:cNvPr>
          <p:cNvSpPr/>
          <p:nvPr/>
        </p:nvSpPr>
        <p:spPr>
          <a:xfrm>
            <a:off x="10524988" y="3485783"/>
            <a:ext cx="383600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圓角矩形 87">
            <a:extLst>
              <a:ext uri="{FF2B5EF4-FFF2-40B4-BE49-F238E27FC236}">
                <a16:creationId xmlns:a16="http://schemas.microsoft.com/office/drawing/2014/main" id="{57D4B9E9-CA91-43D2-BB28-B369DECF20EA}"/>
              </a:ext>
            </a:extLst>
          </p:cNvPr>
          <p:cNvSpPr/>
          <p:nvPr/>
        </p:nvSpPr>
        <p:spPr>
          <a:xfrm>
            <a:off x="10958088" y="3368099"/>
            <a:ext cx="1152000" cy="720000"/>
          </a:xfrm>
          <a:prstGeom prst="roundRect">
            <a:avLst/>
          </a:prstGeom>
          <a:solidFill>
            <a:srgbClr val="FFFF99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GOAL</a:t>
            </a:r>
          </a:p>
        </p:txBody>
      </p:sp>
      <p:sp>
        <p:nvSpPr>
          <p:cNvPr id="44" name="向右箭號 88">
            <a:extLst>
              <a:ext uri="{FF2B5EF4-FFF2-40B4-BE49-F238E27FC236}">
                <a16:creationId xmlns:a16="http://schemas.microsoft.com/office/drawing/2014/main" id="{338AE7F2-4C7E-46FD-AE8D-D35C553E0BA2}"/>
              </a:ext>
            </a:extLst>
          </p:cNvPr>
          <p:cNvSpPr/>
          <p:nvPr/>
        </p:nvSpPr>
        <p:spPr>
          <a:xfrm>
            <a:off x="5851881" y="5119306"/>
            <a:ext cx="383600" cy="484632"/>
          </a:xfrm>
          <a:prstGeom prst="rightArrow">
            <a:avLst/>
          </a:prstGeom>
          <a:solidFill>
            <a:srgbClr val="F06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4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en-US" altLang="zh-TW" dirty="0" err="1"/>
              <a:t>onFlux</a:t>
            </a:r>
            <a:r>
              <a:rPr lang="en-US" altLang="zh-TW" dirty="0"/>
              <a:t> FP recognition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29176A-069F-48E5-B0B3-12DCA2505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54069"/>
              </p:ext>
            </p:extLst>
          </p:nvPr>
        </p:nvGraphicFramePr>
        <p:xfrm>
          <a:off x="6301352" y="2034218"/>
          <a:ext cx="5400001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FAR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FRR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SVM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92.52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3.69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14.26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LSVM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79.00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18.78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24.98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IF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84.19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18.94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10.23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GMM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91.99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3.85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15.44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37DC8936-516D-49C4-B617-EDABCE4D5647}"/>
              </a:ext>
            </a:extLst>
          </p:cNvPr>
          <p:cNvSpPr txBox="1"/>
          <p:nvPr/>
        </p:nvSpPr>
        <p:spPr>
          <a:xfrm>
            <a:off x="7750048" y="1568537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2B7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訓練正樣本</a:t>
            </a:r>
            <a:r>
              <a:rPr lang="en-US" altLang="zh-TW" sz="2400" b="1" dirty="0">
                <a:solidFill>
                  <a:srgbClr val="02B7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=300</a:t>
            </a:r>
            <a:endParaRPr lang="zh-TW" altLang="en-US" sz="2400" b="1" dirty="0">
              <a:solidFill>
                <a:srgbClr val="02B7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2DD454D-2372-4FB7-BA09-14E93135D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81372"/>
              </p:ext>
            </p:extLst>
          </p:nvPr>
        </p:nvGraphicFramePr>
        <p:xfrm>
          <a:off x="433952" y="2034218"/>
          <a:ext cx="5400001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FAR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FRR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SVM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68.69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0.77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85.84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LSVM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67.03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4.07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84.56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IF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56.72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65.09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4.33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GMM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92.27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4.74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13.08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EBC589B-C7B8-43FC-A897-586681922EE8}"/>
              </a:ext>
            </a:extLst>
          </p:cNvPr>
          <p:cNvSpPr txBox="1"/>
          <p:nvPr/>
        </p:nvSpPr>
        <p:spPr>
          <a:xfrm>
            <a:off x="1974019" y="156853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2B7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訓練正樣本</a:t>
            </a:r>
            <a:r>
              <a:rPr lang="en-US" altLang="zh-TW" sz="2400" b="1" dirty="0">
                <a:solidFill>
                  <a:srgbClr val="02B7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=30</a:t>
            </a:r>
            <a:endParaRPr lang="zh-TW" altLang="en-US" sz="2400" b="1" dirty="0">
              <a:solidFill>
                <a:srgbClr val="02B7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8E3F26-CF70-4F1A-8F81-AFDA29B4E83F}"/>
              </a:ext>
            </a:extLst>
          </p:cNvPr>
          <p:cNvSpPr txBox="1"/>
          <p:nvPr/>
        </p:nvSpPr>
        <p:spPr>
          <a:xfrm>
            <a:off x="8571971" y="5040343"/>
            <a:ext cx="3129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測試樣本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1017</a:t>
            </a:r>
            <a:r>
              <a:rPr lang="en-US" altLang="zh-TW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1816</a:t>
            </a:r>
            <a:r>
              <a:rPr lang="en-US" altLang="zh-TW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0B83B8-28A2-48D8-85F1-62569B4EC36B}"/>
              </a:ext>
            </a:extLst>
          </p:cNvPr>
          <p:cNvSpPr/>
          <p:nvPr/>
        </p:nvSpPr>
        <p:spPr>
          <a:xfrm>
            <a:off x="5089957" y="907926"/>
            <a:ext cx="201208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2800" b="1" kern="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HOG + OC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2B1A57-0083-4098-8656-A5B03140A73F}"/>
              </a:ext>
            </a:extLst>
          </p:cNvPr>
          <p:cNvSpPr/>
          <p:nvPr/>
        </p:nvSpPr>
        <p:spPr>
          <a:xfrm>
            <a:off x="433952" y="4992375"/>
            <a:ext cx="48008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SVM, Support vector machine</a:t>
            </a:r>
          </a:p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LSVM, Linear support vector machine</a:t>
            </a:r>
          </a:p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IF,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Isotinic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forest</a:t>
            </a:r>
          </a:p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GMM, Gaussian mixture models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249393-A100-4889-AECD-13E2F1EEC432}"/>
              </a:ext>
            </a:extLst>
          </p:cNvPr>
          <p:cNvSpPr txBox="1"/>
          <p:nvPr/>
        </p:nvSpPr>
        <p:spPr>
          <a:xfrm>
            <a:off x="5380107" y="5488296"/>
            <a:ext cx="6383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以目前的結果看來，單類別分類器是需要大量的訓練樣本，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GMM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除外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需再深入研究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889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onFlux</a:t>
            </a:r>
            <a:r>
              <a:rPr lang="en-US" altLang="zh-TW" dirty="0"/>
              <a:t> </a:t>
            </a:r>
            <a:r>
              <a:rPr lang="en-US" altLang="zh-TW" dirty="0" err="1"/>
              <a:t>ResNet</a:t>
            </a:r>
            <a:r>
              <a:rPr lang="zh-TW" altLang="en-US" dirty="0"/>
              <a:t> 模擬結果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E08BDF-C17A-40DD-A837-F72E01BF2EBB}"/>
              </a:ext>
            </a:extLst>
          </p:cNvPr>
          <p:cNvSpPr/>
          <p:nvPr/>
        </p:nvSpPr>
        <p:spPr>
          <a:xfrm>
            <a:off x="5698042" y="1108545"/>
            <a:ext cx="5444115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channel_depths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[64, 128, 256, 512]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3D52B7-7C89-4713-A9E1-FA431825CFB0}"/>
              </a:ext>
            </a:extLst>
          </p:cNvPr>
          <p:cNvSpPr/>
          <p:nvPr/>
        </p:nvSpPr>
        <p:spPr>
          <a:xfrm>
            <a:off x="8420100" y="58143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Training data:</a:t>
            </a:r>
            <a:r>
              <a:rPr lang="zh-TW" altLang="en-US" dirty="0"/>
              <a:t> </a:t>
            </a:r>
            <a:r>
              <a:rPr lang="en-US" altLang="zh-TW" dirty="0"/>
              <a:t>14400 pics / 8 classes</a:t>
            </a:r>
          </a:p>
          <a:p>
            <a:r>
              <a:rPr lang="en-US" altLang="zh-TW" dirty="0"/>
              <a:t>Test data:</a:t>
            </a:r>
            <a:r>
              <a:rPr lang="zh-TW" altLang="en-US" dirty="0"/>
              <a:t> </a:t>
            </a:r>
            <a:r>
              <a:rPr lang="en-US" altLang="zh-TW" dirty="0"/>
              <a:t>3600 pics / 8 classes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24B999-CC71-4AFC-ADB8-DDB761185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4432" y="1439049"/>
            <a:ext cx="4815738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ycharmProjects\FingerPrintProjects\ResNet\TrainingResult_201903011.png">
            <a:extLst>
              <a:ext uri="{FF2B5EF4-FFF2-40B4-BE49-F238E27FC236}">
                <a16:creationId xmlns:a16="http://schemas.microsoft.com/office/drawing/2014/main" id="{37074B81-5EF3-4E64-B271-2F58D476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823" y="1153149"/>
            <a:ext cx="615055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9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636E6D-4020-42C1-B2B0-ADA4F1D98AD1}"/>
              </a:ext>
            </a:extLst>
          </p:cNvPr>
          <p:cNvSpPr/>
          <p:nvPr/>
        </p:nvSpPr>
        <p:spPr>
          <a:xfrm>
            <a:off x="5684850" y="51335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time: 316s</a:t>
            </a:r>
          </a:p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time: 5s/epoch</a:t>
            </a:r>
          </a:p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Train/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val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0.02 - 0.99/0.42 - 0.9(loss - acc)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C:\Users\poko.fan\Desktop\cm.png">
            <a:extLst>
              <a:ext uri="{FF2B5EF4-FFF2-40B4-BE49-F238E27FC236}">
                <a16:creationId xmlns:a16="http://schemas.microsoft.com/office/drawing/2014/main" id="{182732EC-0722-45D6-95CB-3A8AD7E9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940" y="944435"/>
            <a:ext cx="5422910" cy="49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poko.fan\Desktop\e_40.png">
            <a:extLst>
              <a:ext uri="{FF2B5EF4-FFF2-40B4-BE49-F238E27FC236}">
                <a16:creationId xmlns:a16="http://schemas.microsoft.com/office/drawing/2014/main" id="{397AC200-35ED-479F-97F7-57D845BD1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37949" y="944435"/>
            <a:ext cx="4998741" cy="40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47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1BEC8-14F4-49D8-A179-E7F84CBA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pic>
        <p:nvPicPr>
          <p:cNvPr id="3" name="Picture 2" descr="C:\Users\poko.fan\Desktop\bdgan_100\24_real_B.png">
            <a:extLst>
              <a:ext uri="{FF2B5EF4-FFF2-40B4-BE49-F238E27FC236}">
                <a16:creationId xmlns:a16="http://schemas.microsoft.com/office/drawing/2014/main" id="{D886C283-2B82-49FE-9B84-7196F937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16" y="14658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poko.fan\Desktop\bdgan_100\24_fake_B.png">
            <a:extLst>
              <a:ext uri="{FF2B5EF4-FFF2-40B4-BE49-F238E27FC236}">
                <a16:creationId xmlns:a16="http://schemas.microsoft.com/office/drawing/2014/main" id="{AD15B54A-32D8-4C49-97D9-D8722269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17" y="14658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poko.fan\Desktop\bdgan_100\24_real_A.png">
            <a:extLst>
              <a:ext uri="{FF2B5EF4-FFF2-40B4-BE49-F238E27FC236}">
                <a16:creationId xmlns:a16="http://schemas.microsoft.com/office/drawing/2014/main" id="{83D62A75-0E05-4ECA-A324-E01A9BAB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1" y="14658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EFE835-8746-4CF6-98F6-11C984EFB9FF}"/>
              </a:ext>
            </a:extLst>
          </p:cNvPr>
          <p:cNvSpPr txBox="1"/>
          <p:nvPr/>
        </p:nvSpPr>
        <p:spPr>
          <a:xfrm>
            <a:off x="2674521" y="889912"/>
            <a:ext cx="1425836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Bare Die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7E64BD-BFE7-4B71-870F-77C8BCD44C28}"/>
              </a:ext>
            </a:extLst>
          </p:cNvPr>
          <p:cNvSpPr txBox="1"/>
          <p:nvPr/>
        </p:nvSpPr>
        <p:spPr>
          <a:xfrm>
            <a:off x="535772" y="889912"/>
            <a:ext cx="1313176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 Flux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2399BE-ECF1-4893-9F96-9E9771710C86}"/>
              </a:ext>
            </a:extLst>
          </p:cNvPr>
          <p:cNvSpPr txBox="1"/>
          <p:nvPr/>
        </p:nvSpPr>
        <p:spPr>
          <a:xfrm>
            <a:off x="5574956" y="889712"/>
            <a:ext cx="1875830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 epochs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6" descr="C:\Users\poko.fan\Desktop\images_500\24_fake_B.png">
            <a:extLst>
              <a:ext uri="{FF2B5EF4-FFF2-40B4-BE49-F238E27FC236}">
                <a16:creationId xmlns:a16="http://schemas.microsoft.com/office/drawing/2014/main" id="{000FD4A8-8423-4848-8553-1CD12F0E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42" y="14658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E047BF-A522-48B2-94BA-02193E8B75C6}"/>
              </a:ext>
            </a:extLst>
          </p:cNvPr>
          <p:cNvSpPr txBox="1"/>
          <p:nvPr/>
        </p:nvSpPr>
        <p:spPr>
          <a:xfrm>
            <a:off x="7756281" y="889712"/>
            <a:ext cx="1875830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 epochs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AFAA47-ACBB-4889-B044-C0CF77A728F6}"/>
              </a:ext>
            </a:extLst>
          </p:cNvPr>
          <p:cNvSpPr txBox="1"/>
          <p:nvPr/>
        </p:nvSpPr>
        <p:spPr>
          <a:xfrm>
            <a:off x="9937604" y="889712"/>
            <a:ext cx="1875830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900 epochs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8" descr="C:\Users\poko.fan\Desktop\images\24_fake_B.png">
            <a:extLst>
              <a:ext uri="{FF2B5EF4-FFF2-40B4-BE49-F238E27FC236}">
                <a16:creationId xmlns:a16="http://schemas.microsoft.com/office/drawing/2014/main" id="{F4012769-2502-48A5-9C56-60C12B10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65" y="14658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poko.fan\Desktop\images_900\33_real_A.png">
            <a:extLst>
              <a:ext uri="{FF2B5EF4-FFF2-40B4-BE49-F238E27FC236}">
                <a16:creationId xmlns:a16="http://schemas.microsoft.com/office/drawing/2014/main" id="{0205D0D1-D3F1-4AC2-B302-35ADA9AF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1" y="388311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poko.fan\Desktop\images_900\33_real_B.png">
            <a:extLst>
              <a:ext uri="{FF2B5EF4-FFF2-40B4-BE49-F238E27FC236}">
                <a16:creationId xmlns:a16="http://schemas.microsoft.com/office/drawing/2014/main" id="{7D23DE5A-482B-4BFD-95E0-CAD3AD26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16" y="388311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poko.fan\Desktop\images_500\33_fake_B.png">
            <a:extLst>
              <a:ext uri="{FF2B5EF4-FFF2-40B4-BE49-F238E27FC236}">
                <a16:creationId xmlns:a16="http://schemas.microsoft.com/office/drawing/2014/main" id="{C0A8DF0E-7216-4FDF-994A-E84D34ED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42" y="388311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poko.fan\Desktop\bdgan_100\33_fake_B.png">
            <a:extLst>
              <a:ext uri="{FF2B5EF4-FFF2-40B4-BE49-F238E27FC236}">
                <a16:creationId xmlns:a16="http://schemas.microsoft.com/office/drawing/2014/main" id="{BF94A6C8-C176-454E-BE82-DCB9959E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17" y="388311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poko.fan\Desktop\images_900\33_fake_B.png">
            <a:extLst>
              <a:ext uri="{FF2B5EF4-FFF2-40B4-BE49-F238E27FC236}">
                <a16:creationId xmlns:a16="http://schemas.microsoft.com/office/drawing/2014/main" id="{3EAEF685-B06F-4837-AD4B-479CFD5D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65" y="388311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1960920-6E8B-4E9B-AEA8-CB51AE3FF7A0}"/>
              </a:ext>
            </a:extLst>
          </p:cNvPr>
          <p:cNvSpPr/>
          <p:nvPr/>
        </p:nvSpPr>
        <p:spPr>
          <a:xfrm>
            <a:off x="4754641" y="2054708"/>
            <a:ext cx="477951" cy="622300"/>
          </a:xfrm>
          <a:prstGeom prst="rightArrow">
            <a:avLst/>
          </a:prstGeom>
          <a:solidFill>
            <a:srgbClr val="00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9F5B4F0A-C026-4A36-A151-1EBF7333E803}"/>
              </a:ext>
            </a:extLst>
          </p:cNvPr>
          <p:cNvSpPr/>
          <p:nvPr/>
        </p:nvSpPr>
        <p:spPr>
          <a:xfrm>
            <a:off x="4754641" y="4471961"/>
            <a:ext cx="477951" cy="622300"/>
          </a:xfrm>
          <a:prstGeom prst="rightArrow">
            <a:avLst/>
          </a:prstGeom>
          <a:solidFill>
            <a:srgbClr val="00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05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Lance type sensors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4371CD-B80F-4377-B60C-50123B060664}"/>
              </a:ext>
            </a:extLst>
          </p:cNvPr>
          <p:cNvSpPr txBox="1">
            <a:spLocks/>
          </p:cNvSpPr>
          <p:nvPr/>
        </p:nvSpPr>
        <p:spPr>
          <a:xfrm>
            <a:off x="1003150" y="1129896"/>
            <a:ext cx="9829950" cy="1702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ISP (median filter / local shading correction / local contrast)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 (histogram equalization)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LHE (local histogram equalization)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928A44-48A9-47E5-9C26-6132341DD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86" y="2832100"/>
            <a:ext cx="11907628" cy="29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Matching algorithm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B4514-2BF7-4447-9286-297874FCE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2300" y="1282068"/>
            <a:ext cx="8640000" cy="16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B632DA5-CE25-4532-8911-78C8C39521D4}"/>
              </a:ext>
            </a:extLst>
          </p:cNvPr>
          <p:cNvSpPr txBox="1"/>
          <p:nvPr/>
        </p:nvSpPr>
        <p:spPr>
          <a:xfrm>
            <a:off x="2939852" y="973634"/>
            <a:ext cx="96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084563-820C-455A-81EC-9BB7CFC13623}"/>
              </a:ext>
            </a:extLst>
          </p:cNvPr>
          <p:cNvSpPr txBox="1"/>
          <p:nvPr/>
        </p:nvSpPr>
        <p:spPr>
          <a:xfrm>
            <a:off x="4531359" y="973634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keypoint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2E9CFE-6DE0-48CA-8CEC-2F2DC28B1800}"/>
              </a:ext>
            </a:extLst>
          </p:cNvPr>
          <p:cNvSpPr txBox="1"/>
          <p:nvPr/>
        </p:nvSpPr>
        <p:spPr>
          <a:xfrm>
            <a:off x="8700492" y="973634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keypoint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16FB44-F020-4F88-AE86-ED44237143F1}"/>
              </a:ext>
            </a:extLst>
          </p:cNvPr>
          <p:cNvSpPr txBox="1"/>
          <p:nvPr/>
        </p:nvSpPr>
        <p:spPr>
          <a:xfrm>
            <a:off x="10261979" y="973634"/>
            <a:ext cx="67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verify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22DA3B-955E-4C1B-8C93-148C106C782A}"/>
              </a:ext>
            </a:extLst>
          </p:cNvPr>
          <p:cNvSpPr txBox="1"/>
          <p:nvPr/>
        </p:nvSpPr>
        <p:spPr>
          <a:xfrm>
            <a:off x="6627650" y="973633"/>
            <a:ext cx="913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matches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3EC79D9-7DEC-4CD3-A54C-6F05C8099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2300" y="3441700"/>
            <a:ext cx="8640000" cy="157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69D145-8DEA-4004-A197-289FB0D28E81}"/>
              </a:ext>
            </a:extLst>
          </p:cNvPr>
          <p:cNvSpPr txBox="1"/>
          <p:nvPr/>
        </p:nvSpPr>
        <p:spPr>
          <a:xfrm>
            <a:off x="2939852" y="3111851"/>
            <a:ext cx="96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44F2BF-3886-42DF-AE5C-DA00ED480B72}"/>
              </a:ext>
            </a:extLst>
          </p:cNvPr>
          <p:cNvSpPr txBox="1"/>
          <p:nvPr/>
        </p:nvSpPr>
        <p:spPr>
          <a:xfrm>
            <a:off x="4531359" y="3111851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keypoint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AD86E-FB98-413E-8C3B-77F5925F6146}"/>
              </a:ext>
            </a:extLst>
          </p:cNvPr>
          <p:cNvSpPr txBox="1"/>
          <p:nvPr/>
        </p:nvSpPr>
        <p:spPr>
          <a:xfrm>
            <a:off x="8700492" y="3111851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keypoint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BCE527-F3D0-49F0-A325-282047FC9041}"/>
              </a:ext>
            </a:extLst>
          </p:cNvPr>
          <p:cNvSpPr txBox="1"/>
          <p:nvPr/>
        </p:nvSpPr>
        <p:spPr>
          <a:xfrm>
            <a:off x="10261979" y="3111851"/>
            <a:ext cx="67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verify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033BF9-2E90-4886-9A1F-58011EB0A76F}"/>
              </a:ext>
            </a:extLst>
          </p:cNvPr>
          <p:cNvSpPr txBox="1"/>
          <p:nvPr/>
        </p:nvSpPr>
        <p:spPr>
          <a:xfrm>
            <a:off x="6627650" y="3111850"/>
            <a:ext cx="913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matches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3462EBF-C5B2-4541-9EBB-71123C0F25F2}"/>
              </a:ext>
            </a:extLst>
          </p:cNvPr>
          <p:cNvCxnSpPr/>
          <p:nvPr/>
        </p:nvCxnSpPr>
        <p:spPr>
          <a:xfrm>
            <a:off x="6468244" y="5271483"/>
            <a:ext cx="1584176" cy="504056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E81C2B5-06C7-4F26-907D-C8F240805F32}"/>
              </a:ext>
            </a:extLst>
          </p:cNvPr>
          <p:cNvCxnSpPr/>
          <p:nvPr/>
        </p:nvCxnSpPr>
        <p:spPr>
          <a:xfrm>
            <a:off x="6396236" y="5379495"/>
            <a:ext cx="1584176" cy="504056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A4549D0-DB20-44D8-829F-0EB7E7DB03B9}"/>
              </a:ext>
            </a:extLst>
          </p:cNvPr>
          <p:cNvCxnSpPr/>
          <p:nvPr/>
        </p:nvCxnSpPr>
        <p:spPr>
          <a:xfrm flipV="1">
            <a:off x="6396236" y="5323457"/>
            <a:ext cx="1516741" cy="452082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272EAF8-E84A-47B4-BEE3-B77D40E156AE}"/>
              </a:ext>
            </a:extLst>
          </p:cNvPr>
          <p:cNvCxnSpPr/>
          <p:nvPr/>
        </p:nvCxnSpPr>
        <p:spPr>
          <a:xfrm flipV="1">
            <a:off x="6396236" y="5451503"/>
            <a:ext cx="1584176" cy="43204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2469C81-083A-473A-A07B-B9E1EC4A1F1D}"/>
              </a:ext>
            </a:extLst>
          </p:cNvPr>
          <p:cNvSpPr txBox="1"/>
          <p:nvPr/>
        </p:nvSpPr>
        <p:spPr>
          <a:xfrm>
            <a:off x="6421072" y="598749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許多交叉線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5486B65-85CA-474F-A643-77D00D969568}"/>
              </a:ext>
            </a:extLst>
          </p:cNvPr>
          <p:cNvSpPr txBox="1"/>
          <p:nvPr/>
        </p:nvSpPr>
        <p:spPr>
          <a:xfrm>
            <a:off x="625052" y="1935261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Genuine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DF8640-DFA2-46F2-9119-3D2B49851D8C}"/>
              </a:ext>
            </a:extLst>
          </p:cNvPr>
          <p:cNvSpPr txBox="1"/>
          <p:nvPr/>
        </p:nvSpPr>
        <p:spPr>
          <a:xfrm>
            <a:off x="564010" y="4073478"/>
            <a:ext cx="1722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Impostor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1A6E087-E947-4D68-A72E-EE956D345E7F}"/>
              </a:ext>
            </a:extLst>
          </p:cNvPr>
          <p:cNvSpPr txBox="1"/>
          <p:nvPr/>
        </p:nvSpPr>
        <p:spPr>
          <a:xfrm>
            <a:off x="8208954" y="5510109"/>
            <a:ext cx="239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RANSAC</a:t>
            </a:r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</a:p>
        </p:txBody>
      </p:sp>
    </p:spTree>
    <p:extLst>
      <p:ext uri="{BB962C8B-B14F-4D97-AF65-F5344CB8AC3E}">
        <p14:creationId xmlns:p14="http://schemas.microsoft.com/office/powerpoint/2010/main" val="340972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目前執行的</a:t>
            </a:r>
            <a:r>
              <a:rPr lang="en-US" altLang="zh-TW" dirty="0"/>
              <a:t>sensors</a:t>
            </a:r>
            <a:r>
              <a:rPr lang="zh-TW" altLang="en-US" dirty="0"/>
              <a:t>跑庫結果</a:t>
            </a: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FB5AF4F-135E-49C5-AADC-0508ED8D1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58843"/>
              </p:ext>
            </p:extLst>
          </p:nvPr>
        </p:nvGraphicFramePr>
        <p:xfrm>
          <a:off x="3593033" y="1803748"/>
          <a:ext cx="7721571" cy="371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8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9572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OURS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PB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572"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FAR (%)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FRR (%)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FAR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FRR (%)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57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origin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0.0005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17.94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1/50k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27.38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57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Ned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10.23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1/50k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14.91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57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Chuan (R1)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0.0717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9.41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57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Chuan (R1/R2)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009664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6.96</a:t>
                      </a:r>
                      <a:endParaRPr lang="zh-TW" altLang="en-US" sz="2400" b="1" dirty="0">
                        <a:solidFill>
                          <a:srgbClr val="009664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1/50k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6496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15.27</a:t>
                      </a:r>
                      <a:endParaRPr lang="zh-TW" altLang="en-US" sz="2400" b="1" dirty="0">
                        <a:solidFill>
                          <a:srgbClr val="006496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6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" name="Picture 2">
            <a:extLst>
              <a:ext uri="{FF2B5EF4-FFF2-40B4-BE49-F238E27FC236}">
                <a16:creationId xmlns:a16="http://schemas.microsoft.com/office/drawing/2014/main" id="{2C671C6A-A246-4FDA-8BB0-9C98DEDF0D7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110" y="1570284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 descr="C:\Users\poko.fan\Desktop\collimator\imagePreprocessing\imagePreprocessing\pk_isp\isp\id (1)\ (15).png">
            <a:extLst>
              <a:ext uri="{FF2B5EF4-FFF2-40B4-BE49-F238E27FC236}">
                <a16:creationId xmlns:a16="http://schemas.microsoft.com/office/drawing/2014/main" id="{708A307F-ECCC-4D8B-85FB-D63947F3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6" y="393514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3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5FFBD2B5-6EDA-40E5-98C6-C897BD3D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050" y="-19050"/>
            <a:ext cx="12211050" cy="4743450"/>
          </a:xfrm>
          <a:prstGeom prst="rect">
            <a:avLst/>
          </a:prstGeom>
        </p:spPr>
      </p:pic>
      <p:sp>
        <p:nvSpPr>
          <p:cNvPr id="32" name="文本框 41"/>
          <p:cNvSpPr txBox="1"/>
          <p:nvPr/>
        </p:nvSpPr>
        <p:spPr>
          <a:xfrm>
            <a:off x="9553473" y="316559"/>
            <a:ext cx="20890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>
                <a:solidFill>
                  <a:srgbClr val="E46C0A"/>
                </a:solidFill>
                <a:effectLst>
                  <a:glow rad="76200">
                    <a:schemeClr val="bg1"/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目 錄</a:t>
            </a:r>
            <a:endParaRPr lang="zh-CN" altLang="en-US" sz="5061" b="1" dirty="0">
              <a:solidFill>
                <a:srgbClr val="E46C0A"/>
              </a:solidFill>
              <a:effectLst>
                <a:glow rad="76200">
                  <a:schemeClr val="bg1"/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" name="直接连接符 20"/>
          <p:cNvCxnSpPr/>
          <p:nvPr/>
        </p:nvCxnSpPr>
        <p:spPr>
          <a:xfrm flipH="1">
            <a:off x="243078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20"/>
          <p:cNvCxnSpPr/>
          <p:nvPr/>
        </p:nvCxnSpPr>
        <p:spPr>
          <a:xfrm flipH="1">
            <a:off x="426339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0"/>
          <p:cNvCxnSpPr/>
          <p:nvPr/>
        </p:nvCxnSpPr>
        <p:spPr>
          <a:xfrm flipH="1">
            <a:off x="609600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20"/>
          <p:cNvCxnSpPr/>
          <p:nvPr/>
        </p:nvCxnSpPr>
        <p:spPr>
          <a:xfrm flipH="1">
            <a:off x="1159383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E263879-72B8-4702-AB94-0C71FBCFAA5B}"/>
              </a:ext>
            </a:extLst>
          </p:cNvPr>
          <p:cNvGrpSpPr/>
          <p:nvPr/>
        </p:nvGrpSpPr>
        <p:grpSpPr>
          <a:xfrm>
            <a:off x="737039" y="5158650"/>
            <a:ext cx="1554873" cy="1150006"/>
            <a:chOff x="726017" y="5101082"/>
            <a:chExt cx="1554873" cy="1150006"/>
          </a:xfrm>
        </p:grpSpPr>
        <p:sp>
          <p:nvSpPr>
            <p:cNvPr id="2" name="文本框 15"/>
            <p:cNvSpPr txBox="1"/>
            <p:nvPr/>
          </p:nvSpPr>
          <p:spPr>
            <a:xfrm>
              <a:off x="1157205" y="5101082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壹</a:t>
              </a:r>
              <a:endParaRPr lang="zh-CN" altLang="en-US" sz="5400" b="1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6017" y="5943311"/>
              <a:ext cx="1554873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個人基本資料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577647" y="5158650"/>
            <a:ext cx="1538883" cy="1150006"/>
            <a:chOff x="3187515" y="4453383"/>
            <a:chExt cx="1538883" cy="1150006"/>
          </a:xfrm>
        </p:grpSpPr>
        <p:sp>
          <p:nvSpPr>
            <p:cNvPr id="3" name="文本框 16"/>
            <p:cNvSpPr txBox="1"/>
            <p:nvPr/>
          </p:nvSpPr>
          <p:spPr>
            <a:xfrm>
              <a:off x="3610705" y="4453383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貳</a:t>
              </a:r>
              <a:endParaRPr lang="zh-CN" altLang="en-US" sz="5400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文本框 15"/>
            <p:cNvSpPr txBox="1"/>
            <p:nvPr/>
          </p:nvSpPr>
          <p:spPr>
            <a:xfrm>
              <a:off x="3187515" y="5295612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近期工作實績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538499" y="5158650"/>
            <a:ext cx="1282402" cy="1150006"/>
            <a:chOff x="5462913" y="4453383"/>
            <a:chExt cx="1282402" cy="1150006"/>
          </a:xfrm>
        </p:grpSpPr>
        <p:sp>
          <p:nvSpPr>
            <p:cNvPr id="4" name="文本框 17"/>
            <p:cNvSpPr txBox="1"/>
            <p:nvPr/>
          </p:nvSpPr>
          <p:spPr>
            <a:xfrm>
              <a:off x="5757861" y="4453383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參</a:t>
              </a:r>
              <a:endParaRPr lang="zh-CN" altLang="en-US" sz="5400" b="1" dirty="0">
                <a:solidFill>
                  <a:srgbClr val="17375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文本框 15"/>
            <p:cNvSpPr txBox="1"/>
            <p:nvPr/>
          </p:nvSpPr>
          <p:spPr>
            <a:xfrm>
              <a:off x="5462913" y="529561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過去作品集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371104" y="5158650"/>
            <a:ext cx="1282402" cy="1150006"/>
            <a:chOff x="7610065" y="4453383"/>
            <a:chExt cx="1282402" cy="1150006"/>
          </a:xfrm>
        </p:grpSpPr>
        <p:sp>
          <p:nvSpPr>
            <p:cNvPr id="5" name="文本框 18"/>
            <p:cNvSpPr txBox="1"/>
            <p:nvPr/>
          </p:nvSpPr>
          <p:spPr>
            <a:xfrm>
              <a:off x="7905017" y="4453383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5400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肆</a:t>
              </a:r>
              <a:endParaRPr lang="zh-CN" altLang="en-US" sz="5400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文本框 15"/>
            <p:cNvSpPr txBox="1"/>
            <p:nvPr/>
          </p:nvSpPr>
          <p:spPr>
            <a:xfrm>
              <a:off x="7610065" y="5295612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Arial" panose="020B0604020202020204" pitchFamily="34" charset="0"/>
                </a:rPr>
                <a:t>產學研經驗</a:t>
              </a:r>
            </a:p>
          </p:txBody>
        </p:sp>
      </p:grpSp>
      <p:cxnSp>
        <p:nvCxnSpPr>
          <p:cNvPr id="22" name="直接连接符 20"/>
          <p:cNvCxnSpPr/>
          <p:nvPr/>
        </p:nvCxnSpPr>
        <p:spPr>
          <a:xfrm flipH="1">
            <a:off x="792861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8331954" y="5158650"/>
            <a:ext cx="1025922" cy="1150006"/>
            <a:chOff x="9885461" y="4453383"/>
            <a:chExt cx="1025922" cy="1150006"/>
          </a:xfrm>
        </p:grpSpPr>
        <p:sp>
          <p:nvSpPr>
            <p:cNvPr id="23" name="文本框 18"/>
            <p:cNvSpPr txBox="1"/>
            <p:nvPr/>
          </p:nvSpPr>
          <p:spPr>
            <a:xfrm>
              <a:off x="10052173" y="4453383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zh-TW"/>
              </a:defPPr>
              <a:lvl1pPr algn="ctr">
                <a:defRPr sz="5400" b="1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defRPr>
              </a:lvl1pPr>
            </a:lstStyle>
            <a:p>
              <a:r>
                <a:rPr lang="zh-TW" altLang="en-US" dirty="0">
                  <a:sym typeface="Arial" panose="020B0604020202020204" pitchFamily="34" charset="0"/>
                </a:rPr>
                <a:t>伍</a:t>
              </a:r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24" name="文本框 15"/>
            <p:cNvSpPr txBox="1"/>
            <p:nvPr/>
          </p:nvSpPr>
          <p:spPr>
            <a:xfrm>
              <a:off x="9885461" y="529561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zh-TW"/>
              </a:defPPr>
              <a:lvl1pPr algn="ctr">
                <a:defRPr sz="240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defRPr>
              </a:lvl1pPr>
            </a:lstStyle>
            <a:p>
              <a:r>
                <a:rPr lang="zh-TW" altLang="en-US" sz="2000" b="1" dirty="0">
                  <a:sym typeface="Arial" panose="020B0604020202020204" pitchFamily="34" charset="0"/>
                </a:rPr>
                <a:t>其他事蹟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704D51C-3225-48B3-8066-780F37A35006}"/>
              </a:ext>
            </a:extLst>
          </p:cNvPr>
          <p:cNvGrpSpPr/>
          <p:nvPr/>
        </p:nvGrpSpPr>
        <p:grpSpPr>
          <a:xfrm>
            <a:off x="10292804" y="5158651"/>
            <a:ext cx="769441" cy="1150005"/>
            <a:chOff x="10013701" y="4453384"/>
            <a:chExt cx="769441" cy="1150005"/>
          </a:xfrm>
        </p:grpSpPr>
        <p:sp>
          <p:nvSpPr>
            <p:cNvPr id="26" name="文本框 18">
              <a:extLst>
                <a:ext uri="{FF2B5EF4-FFF2-40B4-BE49-F238E27FC236}">
                  <a16:creationId xmlns:a16="http://schemas.microsoft.com/office/drawing/2014/main" id="{E8EAB3A9-DAE0-47F7-92CD-A5A0AB1D1B67}"/>
                </a:ext>
              </a:extLst>
            </p:cNvPr>
            <p:cNvSpPr txBox="1"/>
            <p:nvPr/>
          </p:nvSpPr>
          <p:spPr>
            <a:xfrm>
              <a:off x="10052173" y="4453384"/>
              <a:ext cx="692497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zh-TW"/>
              </a:defPPr>
              <a:lvl1pPr algn="ctr">
                <a:defRPr sz="5400" b="1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defRPr>
              </a:lvl1pPr>
            </a:lstStyle>
            <a:p>
              <a:r>
                <a:rPr lang="zh-TW" altLang="en-US" dirty="0">
                  <a:solidFill>
                    <a:srgbClr val="E46C0A"/>
                  </a:solidFill>
                  <a:sym typeface="Arial" panose="020B0604020202020204" pitchFamily="34" charset="0"/>
                </a:rPr>
                <a:t>陸</a:t>
              </a:r>
              <a:endParaRPr lang="zh-CN" altLang="en-US" dirty="0">
                <a:solidFill>
                  <a:srgbClr val="E46C0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文本框 15">
              <a:extLst>
                <a:ext uri="{FF2B5EF4-FFF2-40B4-BE49-F238E27FC236}">
                  <a16:creationId xmlns:a16="http://schemas.microsoft.com/office/drawing/2014/main" id="{F51FD4E8-FAB2-48FC-BA3A-A3277DD9B423}"/>
                </a:ext>
              </a:extLst>
            </p:cNvPr>
            <p:cNvSpPr txBox="1"/>
            <p:nvPr/>
          </p:nvSpPr>
          <p:spPr>
            <a:xfrm>
              <a:off x="10013701" y="5295612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zh-TW"/>
              </a:defPPr>
              <a:lvl1pPr algn="ctr">
                <a:defRPr sz="2400">
                  <a:solidFill>
                    <a:srgbClr val="17375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</a:defRPr>
              </a:lvl1pPr>
            </a:lstStyle>
            <a:p>
              <a:r>
                <a:rPr lang="zh-TW" altLang="en-US" sz="2000" b="1" dirty="0">
                  <a:solidFill>
                    <a:srgbClr val="E46C0A"/>
                  </a:solidFill>
                  <a:sym typeface="Arial" panose="020B0604020202020204" pitchFamily="34" charset="0"/>
                </a:rPr>
                <a:t>結　語</a:t>
              </a:r>
              <a:endParaRPr lang="en-US" altLang="zh-TW" sz="2000" b="1" dirty="0">
                <a:solidFill>
                  <a:srgbClr val="E46C0A"/>
                </a:solidFill>
                <a:sym typeface="Arial" panose="020B0604020202020204" pitchFamily="34" charset="0"/>
              </a:endParaRPr>
            </a:p>
          </p:txBody>
        </p:sp>
      </p:grpSp>
      <p:cxnSp>
        <p:nvCxnSpPr>
          <p:cNvPr id="28" name="直接连接符 20">
            <a:extLst>
              <a:ext uri="{FF2B5EF4-FFF2-40B4-BE49-F238E27FC236}">
                <a16:creationId xmlns:a16="http://schemas.microsoft.com/office/drawing/2014/main" id="{A27CC9FA-C3CE-4C4A-9133-448CC2BA21FC}"/>
              </a:ext>
            </a:extLst>
          </p:cNvPr>
          <p:cNvCxnSpPr/>
          <p:nvPr/>
        </p:nvCxnSpPr>
        <p:spPr>
          <a:xfrm flipH="1">
            <a:off x="9761220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20">
            <a:extLst>
              <a:ext uri="{FF2B5EF4-FFF2-40B4-BE49-F238E27FC236}">
                <a16:creationId xmlns:a16="http://schemas.microsoft.com/office/drawing/2014/main" id="{6053DFCC-7C29-48F8-AB95-86FA82783190}"/>
              </a:ext>
            </a:extLst>
          </p:cNvPr>
          <p:cNvCxnSpPr/>
          <p:nvPr/>
        </p:nvCxnSpPr>
        <p:spPr>
          <a:xfrm flipH="1">
            <a:off x="627899" y="5229653"/>
            <a:ext cx="0" cy="1008000"/>
          </a:xfrm>
          <a:prstGeom prst="line">
            <a:avLst/>
          </a:prstGeom>
          <a:ln w="12700">
            <a:solidFill>
              <a:srgbClr val="363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98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88FC32B0-6196-4B8D-8D6A-4936B5451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2426"/>
            <a:ext cx="12192000" cy="4840514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參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過去作品集</a:t>
            </a:r>
          </a:p>
        </p:txBody>
      </p:sp>
    </p:spTree>
    <p:extLst>
      <p:ext uri="{BB962C8B-B14F-4D97-AF65-F5344CB8AC3E}">
        <p14:creationId xmlns:p14="http://schemas.microsoft.com/office/powerpoint/2010/main" val="394188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6290B-9765-446B-BBB4-2F172D07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103</a:t>
            </a:r>
            <a:r>
              <a:rPr lang="zh-TW" altLang="en-US" dirty="0"/>
              <a:t>年行動即時通訊連動加值應用娛樂</a:t>
            </a:r>
            <a:r>
              <a:rPr lang="en-US" altLang="zh-TW" dirty="0"/>
              <a:t>APP</a:t>
            </a:r>
            <a:r>
              <a:rPr lang="zh-TW" altLang="en-US" dirty="0"/>
              <a:t>開發計畫 </a:t>
            </a:r>
            <a:r>
              <a:rPr lang="en-US" altLang="zh-TW" dirty="0"/>
              <a:t>/ </a:t>
            </a:r>
            <a:r>
              <a:rPr lang="zh-TW" altLang="en-US" dirty="0"/>
              <a:t>程式設計師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D05EBD-FE05-491F-9DBF-5429AD5487E1}"/>
              </a:ext>
            </a:extLst>
          </p:cNvPr>
          <p:cNvSpPr/>
          <p:nvPr/>
        </p:nvSpPr>
        <p:spPr>
          <a:xfrm>
            <a:off x="3949700" y="654735"/>
            <a:ext cx="857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152400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工作項目：系統規劃與分析、資料庫設計、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 UI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規劃與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UX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設計、伺服端開發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6BE6E4-A5D5-487C-BD51-F205C2188B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3" y="1706720"/>
            <a:ext cx="3110230" cy="3815715"/>
          </a:xfrm>
          <a:prstGeom prst="rect">
            <a:avLst/>
          </a:prstGeom>
          <a:noFill/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DBE7B1D-EB0C-4FE8-B048-3608E4BB612C}"/>
              </a:ext>
            </a:extLst>
          </p:cNvPr>
          <p:cNvGrpSpPr/>
          <p:nvPr/>
        </p:nvGrpSpPr>
        <p:grpSpPr>
          <a:xfrm>
            <a:off x="4894892" y="1800542"/>
            <a:ext cx="6814827" cy="3628072"/>
            <a:chOff x="5192077" y="1988185"/>
            <a:chExt cx="5412740" cy="288163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6E8472F-817E-4E6E-A89B-5FB7C4B8373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077" y="1988185"/>
              <a:ext cx="1807845" cy="2881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61831ED-452C-4E1A-B9DF-0E3212F101A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922" y="1988185"/>
              <a:ext cx="1797050" cy="2881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圖片 6" descr="Screenshot_2015-02-05-18-53-42">
              <a:extLst>
                <a:ext uri="{FF2B5EF4-FFF2-40B4-BE49-F238E27FC236}">
                  <a16:creationId xmlns:a16="http://schemas.microsoft.com/office/drawing/2014/main" id="{87513A60-0ED9-4753-849C-CBC73B7E84F4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972" y="1988185"/>
              <a:ext cx="1807845" cy="28816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5824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32FBC-5702-4DF9-8FC2-6FE1BC8F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102-104</a:t>
            </a:r>
            <a:r>
              <a:rPr lang="zh-TW" altLang="en-US" dirty="0"/>
              <a:t>年偉眾資訊科技有限公司委外開發案 </a:t>
            </a:r>
            <a:r>
              <a:rPr lang="en-US" altLang="zh-TW" dirty="0"/>
              <a:t>/ </a:t>
            </a:r>
            <a:r>
              <a:rPr lang="zh-TW" altLang="en-US" dirty="0"/>
              <a:t>程式設計師 </a:t>
            </a:r>
            <a:r>
              <a:rPr lang="en-US" altLang="zh-TW" sz="1600" dirty="0"/>
              <a:t>(1/3)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2C7B1C-34C3-469E-9F20-26123C78DBDB}"/>
              </a:ext>
            </a:extLst>
          </p:cNvPr>
          <p:cNvSpPr/>
          <p:nvPr/>
        </p:nvSpPr>
        <p:spPr>
          <a:xfrm>
            <a:off x="839177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R="152400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工作項目：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TSP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最佳路徑演算法設計與開發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智慧綠能最佳化文化旅遊排程系統模組系統開發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國際虛擬導遊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互動系統模組規劃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在地景點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互動系統模組規劃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特色民宿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互動系統模組規劃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特色商店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互動系統模組規劃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系統整合測試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(WEB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端與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52400" lvl="0" indent="-342900">
              <a:spcAft>
                <a:spcPts val="0"/>
              </a:spcAft>
              <a:buFont typeface="+mj-lt"/>
              <a:buAutoNum type="alphaUcPeriod"/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除錯修正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圖片4">
            <a:extLst>
              <a:ext uri="{FF2B5EF4-FFF2-40B4-BE49-F238E27FC236}">
                <a16:creationId xmlns:a16="http://schemas.microsoft.com/office/drawing/2014/main" id="{69EB1727-96B0-45CB-8826-DB84F38678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19" y="652978"/>
            <a:ext cx="3642360" cy="29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圖片5">
            <a:extLst>
              <a:ext uri="{FF2B5EF4-FFF2-40B4-BE49-F238E27FC236}">
                <a16:creationId xmlns:a16="http://schemas.microsoft.com/office/drawing/2014/main" id="{7D409AE2-9563-4DA1-A652-32C2EF05DD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01" y="3594298"/>
            <a:ext cx="4100195" cy="2807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33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32FBC-5702-4DF9-8FC2-6FE1BC8F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102-104</a:t>
            </a:r>
            <a:r>
              <a:rPr lang="zh-TW" altLang="en-US" dirty="0"/>
              <a:t>年偉眾資訊科技有限公司委外開發案 </a:t>
            </a:r>
            <a:r>
              <a:rPr lang="en-US" altLang="zh-TW" dirty="0"/>
              <a:t>/ </a:t>
            </a:r>
            <a:r>
              <a:rPr lang="zh-TW" altLang="en-US" dirty="0"/>
              <a:t>程式設計師 </a:t>
            </a:r>
            <a:r>
              <a:rPr lang="en-US" altLang="zh-TW" sz="1600" dirty="0"/>
              <a:t>(2/3)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734799-E3B3-4A0B-83E8-96604C78F7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8" y="1296595"/>
            <a:ext cx="2519680" cy="2149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081D8-824F-4379-A83A-1A43371DA9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5" y="1322472"/>
            <a:ext cx="2519680" cy="2149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B3C248-610A-4847-BC2D-30413D0452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25" y="1344781"/>
            <a:ext cx="2519680" cy="2149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48F62C-D3B8-43CB-9BB1-CE917336A1F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8" y="4135436"/>
            <a:ext cx="2519680" cy="21494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A4581C-B30B-4F84-9DB9-611A4A11B70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5" y="4135436"/>
            <a:ext cx="2519680" cy="2149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FFD90EC-C4E9-447C-9B0E-D266A2B1F89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25" y="4149446"/>
            <a:ext cx="2519680" cy="21494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E2DC823-BFBB-4234-ADDF-24C6294DC0B1}"/>
              </a:ext>
            </a:extLst>
          </p:cNvPr>
          <p:cNvSpPr/>
          <p:nvPr/>
        </p:nvSpPr>
        <p:spPr>
          <a:xfrm>
            <a:off x="407843" y="891885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 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排程選單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分為景點、餐廳美食等</a:t>
            </a: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DEBE1D-D289-4F18-8E4F-BFF43426295C}"/>
              </a:ext>
            </a:extLst>
          </p:cNvPr>
          <p:cNvSpPr/>
          <p:nvPr/>
        </p:nvSpPr>
        <p:spPr>
          <a:xfrm>
            <a:off x="4677649" y="891885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TSP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最佳化演算中畫面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EEC8C4-BA4E-48A2-9D7B-C1BAA9C03358}"/>
              </a:ext>
            </a:extLst>
          </p:cNvPr>
          <p:cNvSpPr/>
          <p:nvPr/>
        </p:nvSpPr>
        <p:spPr>
          <a:xfrm>
            <a:off x="7754837" y="891885"/>
            <a:ext cx="412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3. TSP</a:t>
            </a:r>
            <a:r>
              <a:rPr lang="zh-TW" altLang="en-US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計算後行程</a:t>
            </a: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結合</a:t>
            </a:r>
            <a:r>
              <a:rPr lang="en-US" altLang="zh-TW" kern="1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GOOGLE MAP)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578C55-E257-4331-9C50-8470CF963DB9}"/>
              </a:ext>
            </a:extLst>
          </p:cNvPr>
          <p:cNvSpPr/>
          <p:nvPr/>
        </p:nvSpPr>
        <p:spPr>
          <a:xfrm>
            <a:off x="1286289" y="3758487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顯示充電站資訊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4AB2524-7BCB-436A-99C2-C0882F97BFB0}"/>
              </a:ext>
            </a:extLst>
          </p:cNvPr>
          <p:cNvSpPr/>
          <p:nvPr/>
        </p:nvSpPr>
        <p:spPr>
          <a:xfrm>
            <a:off x="5116872" y="375848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 </a:t>
            </a:r>
            <a:r>
              <a:rPr lang="zh-TW" altLang="en-US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顯示推薦美食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E5CB75-96BC-43DD-A87E-3E68F7EB2AB0}"/>
              </a:ext>
            </a:extLst>
          </p:cNvPr>
          <p:cNvSpPr/>
          <p:nvPr/>
        </p:nvSpPr>
        <p:spPr>
          <a:xfrm>
            <a:off x="8921022" y="375848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6. </a:t>
            </a:r>
            <a:r>
              <a:rPr lang="zh-TW" altLang="en-US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顯示推薦名產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1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32FBC-5702-4DF9-8FC2-6FE1BC8F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102-104</a:t>
            </a:r>
            <a:r>
              <a:rPr lang="zh-TW" altLang="en-US" dirty="0"/>
              <a:t>年偉眾資訊科技有限公司委外開發案 </a:t>
            </a:r>
            <a:r>
              <a:rPr lang="en-US" altLang="zh-TW" dirty="0"/>
              <a:t>/ </a:t>
            </a:r>
            <a:r>
              <a:rPr lang="zh-TW" altLang="en-US" dirty="0"/>
              <a:t>程式設計師 </a:t>
            </a:r>
            <a:r>
              <a:rPr lang="en-US" altLang="zh-TW" sz="1600" dirty="0"/>
              <a:t>(3/3)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AE1730-AE47-411D-99B0-D0858EE4CC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674497"/>
            <a:ext cx="5759450" cy="4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B65ED8-46A5-47FB-9669-F04B7BCB1DCC}"/>
              </a:ext>
            </a:extLst>
          </p:cNvPr>
          <p:cNvSpPr/>
          <p:nvPr/>
        </p:nvSpPr>
        <p:spPr>
          <a:xfrm>
            <a:off x="1587500" y="5685870"/>
            <a:ext cx="881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7.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行程規劃完成後，登入會員後送出，可將行程資料儲存起來，並寄發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email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給管理者，由管理者主動接洽並進行一條龍服務</a:t>
            </a:r>
          </a:p>
        </p:txBody>
      </p:sp>
    </p:spTree>
    <p:extLst>
      <p:ext uri="{BB962C8B-B14F-4D97-AF65-F5344CB8AC3E}">
        <p14:creationId xmlns:p14="http://schemas.microsoft.com/office/powerpoint/2010/main" val="62824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32BE8-38EC-4F05-AEE4-34E33073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其他網頁相關 </a:t>
            </a:r>
            <a:r>
              <a:rPr lang="en-US" altLang="zh-TW" sz="1600" dirty="0"/>
              <a:t>(1/2)</a:t>
            </a:r>
            <a:endParaRPr lang="zh-TW" altLang="en-US" dirty="0"/>
          </a:p>
        </p:txBody>
      </p:sp>
      <p:pic>
        <p:nvPicPr>
          <p:cNvPr id="3" name="圖片 2" descr="0001">
            <a:extLst>
              <a:ext uri="{FF2B5EF4-FFF2-40B4-BE49-F238E27FC236}">
                <a16:creationId xmlns:a16="http://schemas.microsoft.com/office/drawing/2014/main" id="{C4500959-EE5B-434A-BD48-A6CB9CA05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2" y="753109"/>
            <a:ext cx="3162498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89AEEE-AFEE-4C60-ADCA-212934B2D6C9}"/>
              </a:ext>
            </a:extLst>
          </p:cNvPr>
          <p:cNvSpPr/>
          <p:nvPr/>
        </p:nvSpPr>
        <p:spPr>
          <a:xfrm>
            <a:off x="930153" y="3059668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52400" algn="ctr">
              <a:spcAft>
                <a:spcPts val="0"/>
              </a:spcAft>
              <a:tabLst>
                <a:tab pos="381000" algn="l"/>
              </a:tabLs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精品連鎖百貨公司的網路商城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460C55-661D-4354-9D18-4F57C7EC3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9679" y="775066"/>
            <a:ext cx="2785919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E7865C-1665-404F-A506-B960B414C98B}"/>
              </a:ext>
            </a:extLst>
          </p:cNvPr>
          <p:cNvSpPr/>
          <p:nvPr/>
        </p:nvSpPr>
        <p:spPr>
          <a:xfrm>
            <a:off x="5191559" y="300094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旅遊達人網訂票平台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39F381-818F-4C7A-BF8F-CA073DBC472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132" y="1350327"/>
            <a:ext cx="2879725" cy="41573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B2BC00-AFEE-47C6-8A05-A35EB8C20FE6}"/>
              </a:ext>
            </a:extLst>
          </p:cNvPr>
          <p:cNvSpPr/>
          <p:nvPr/>
        </p:nvSpPr>
        <p:spPr>
          <a:xfrm>
            <a:off x="8162177" y="564387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台灣悠活渡假村生態休閒平台建置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77CCC1-F8FB-4126-B6F5-CC4934E4CEF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79" y="3723322"/>
            <a:ext cx="2879725" cy="212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BAA2B19-6632-4C2E-B21A-0DDEDABF5EFA}"/>
              </a:ext>
            </a:extLst>
          </p:cNvPr>
          <p:cNvSpPr/>
          <p:nvPr/>
        </p:nvSpPr>
        <p:spPr>
          <a:xfrm>
            <a:off x="776265" y="596213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高雄市三信家商諮商輔導管理系統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D83F3C3-0A4C-4751-9D4A-D39074B4C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34" y="3615567"/>
            <a:ext cx="323980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1C9063-18AB-4FBC-AFDA-A5B81EE0BC5A}"/>
              </a:ext>
            </a:extLst>
          </p:cNvPr>
          <p:cNvSpPr/>
          <p:nvPr/>
        </p:nvSpPr>
        <p:spPr>
          <a:xfrm>
            <a:off x="5306976" y="59455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高雄花園髮藝網站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9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9973D-3F65-4668-8C25-53EAF2ED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其他網頁相關 </a:t>
            </a:r>
            <a:r>
              <a:rPr lang="en-US" altLang="zh-TW" sz="1600" dirty="0"/>
              <a:t>(2/2)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EE0B4E-F291-4275-9649-D22A103D3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54" y="790043"/>
            <a:ext cx="323980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795FBA-0B2B-433E-A1F9-1E149085151A}"/>
              </a:ext>
            </a:extLst>
          </p:cNvPr>
          <p:cNvSpPr/>
          <p:nvPr/>
        </p:nvSpPr>
        <p:spPr>
          <a:xfrm>
            <a:off x="1868854" y="298804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德威精機科技有限公司網站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F2A575-7323-40A5-9196-85B7C390E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35" y="769174"/>
            <a:ext cx="3218801" cy="216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4E7287-5CEE-4C09-89AF-F8D9977B1954}"/>
              </a:ext>
            </a:extLst>
          </p:cNvPr>
          <p:cNvSpPr/>
          <p:nvPr/>
        </p:nvSpPr>
        <p:spPr>
          <a:xfrm>
            <a:off x="7609240" y="3059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天統科儀有限公司網站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3268D3-8192-4719-B7C1-870184C44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6" y="3500620"/>
            <a:ext cx="3239809" cy="216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6A654D-EFFF-4EC5-989F-3BDC8C4E17AB}"/>
              </a:ext>
            </a:extLst>
          </p:cNvPr>
          <p:cNvSpPr/>
          <p:nvPr/>
        </p:nvSpPr>
        <p:spPr>
          <a:xfrm>
            <a:off x="1668701" y="5788123"/>
            <a:ext cx="3354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國立高雄應用科技大學</a:t>
            </a:r>
            <a:r>
              <a:rPr lang="x-none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QR CODE</a:t>
            </a:r>
            <a:endParaRPr lang="en-US" altLang="zh-TW" kern="100" dirty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實驗室安全檢查表管理系統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5DBB62-9486-46CF-AF38-600F3BB5DC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05" y="3582807"/>
            <a:ext cx="3219060" cy="216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EE3A0FC-4019-4797-8173-D27AB3D8EF6F}"/>
              </a:ext>
            </a:extLst>
          </p:cNvPr>
          <p:cNvSpPr/>
          <p:nvPr/>
        </p:nvSpPr>
        <p:spPr>
          <a:xfrm>
            <a:off x="6935177" y="5788122"/>
            <a:ext cx="3841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國立高雄應用科技大學</a:t>
            </a:r>
            <a:endParaRPr lang="en-US" altLang="zh-TW" kern="100" dirty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徵才就業活動平台</a:t>
            </a:r>
            <a:r>
              <a:rPr lang="x-none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人才資料庫管理</a:t>
            </a:r>
            <a:r>
              <a:rPr lang="x-none" altLang="zh-TW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3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84D8EF2-3CC8-46AE-BF56-BA872F90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2426"/>
            <a:ext cx="12192000" cy="4840514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肆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產學研經驗</a:t>
            </a:r>
          </a:p>
        </p:txBody>
      </p:sp>
    </p:spTree>
    <p:extLst>
      <p:ext uri="{BB962C8B-B14F-4D97-AF65-F5344CB8AC3E}">
        <p14:creationId xmlns:p14="http://schemas.microsoft.com/office/powerpoint/2010/main" val="2324480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6CD97-CE04-4901-8D50-80973E4E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曾參與研究計畫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0EED54-9531-429F-8F8E-5A1825A5F43C}"/>
              </a:ext>
            </a:extLst>
          </p:cNvPr>
          <p:cNvSpPr/>
          <p:nvPr/>
        </p:nvSpPr>
        <p:spPr>
          <a:xfrm>
            <a:off x="641350" y="960041"/>
            <a:ext cx="1120775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行政院國家科學委員會專題研究計畫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建構藥物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基因分析平台植基於疾病關聯性基因之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SNP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相互作用網路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10308~10607)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>
              <a:spcAft>
                <a:spcPts val="0"/>
              </a:spcAft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整合藥物相關資料庫、相關資料處理工具開發、整合系統、建構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Drug- Gene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分析系統平台及協助撰寫論文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建構新穎的原核生物操作組預測方法及分析平台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10008~10207)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工作內容：演算法設計、演算法參數調整、程式技術指導及論文撰寫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tRNA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分子序列辨識及其二級結構預測與系統開發之研究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10008~10307)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工作內容：演算法設計、演算法參數調整、程式技術指導及論文撰寫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行政院國家科學委員會補助產學合作研究計畫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建構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點陣圖式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HP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模組蛋白質結構預測系統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10306~10405)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工作內容：演算法設計、系統規劃、系統設計、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Server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建置、資料庫建置、伺服器管理及論文撰寫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建構完整粒線體基因組之引子設計系統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10206~10305)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工作內容：演算法設計、系統規劃及論文撰寫。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基於粒子最佳化方法之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PCR-RFLP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引子設計及系統開發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計畫期間：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9911~10010)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524000" indent="-1168400" algn="just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工作內容：演算法設計、系統規劃、系統設計、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WEB Server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建置、資料庫建置、伺服器管理及論文撰寫</a:t>
            </a:r>
            <a:endParaRPr lang="zh-TW" altLang="en-US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CE7E7D-DBFD-44E5-807C-94CB71C3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(1/8)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B2576C-DB46-40EE-AF3C-F62B784C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73" y="1381356"/>
            <a:ext cx="7274455" cy="48735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B46CA5-C25D-4BDF-9AB9-13F4CDF888CA}"/>
              </a:ext>
            </a:extLst>
          </p:cNvPr>
          <p:cNvSpPr/>
          <p:nvPr/>
        </p:nvSpPr>
        <p:spPr>
          <a:xfrm>
            <a:off x="1695950" y="733111"/>
            <a:ext cx="8800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 for Dialysis Hypotension Prediction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90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9794430-4B70-45C9-BAD3-26994D59A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2426"/>
            <a:ext cx="12192000" cy="4840514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壹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個人基本資料</a:t>
            </a:r>
          </a:p>
        </p:txBody>
      </p:sp>
    </p:spTree>
    <p:extLst>
      <p:ext uri="{BB962C8B-B14F-4D97-AF65-F5344CB8AC3E}">
        <p14:creationId xmlns:p14="http://schemas.microsoft.com/office/powerpoint/2010/main" val="313769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(2/8)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23999" y="1441708"/>
          <a:ext cx="9372603" cy="3446400"/>
        </p:xfrm>
        <a:graphic>
          <a:graphicData uri="http://schemas.openxmlformats.org/drawingml/2006/table">
            <a:tbl>
              <a:tblPr firstRow="1" firstCol="1" bandRow="1"/>
              <a:tblGrid>
                <a:gridCol w="112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70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32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946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012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Num. of factors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Best model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5334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ACC (%)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5334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TPR (%)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5334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PPV (%)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5334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MCC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A-D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63.24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1.18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91.54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2.61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64.48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0.70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0.13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0.04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C-D-H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62.35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1.96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87.55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3.02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64.71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1.30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0.11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D-E-F-G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64.97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0.94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87.97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2.73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66.74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0.98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0.19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E92C52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0.03 </a:t>
                      </a:r>
                      <a:endParaRPr lang="zh-TW" sz="2000" b="1" kern="100" dirty="0">
                        <a:solidFill>
                          <a:srgbClr val="E92C52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B-D-E-F-G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63.72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1.32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85.15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2.79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66.39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1.06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0.17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0.04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B-D-E-F-G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63.41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1.27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83.98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2.66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66.43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1.08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0.04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A-B-C-E-F-G-H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62.96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2.00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80.96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3.51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66.82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1.20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0.16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endParaRPr lang="zh-TW" sz="2000" b="1" kern="10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C3B73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0.04</a:t>
                      </a:r>
                      <a:endParaRPr lang="zh-TW" sz="2000" b="1" kern="100" dirty="0">
                        <a:solidFill>
                          <a:srgbClr val="0C3B73"/>
                        </a:solidFill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Arial" panose="020B0604020202020204" pitchFamily="34" charset="0"/>
                      </a:endParaRPr>
                    </a:p>
                  </a:txBody>
                  <a:tcPr marL="0" marR="0" marT="72000" marB="72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23999" y="5053208"/>
            <a:ext cx="9372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A, age; B, BMD, C, Gender, </a:t>
            </a:r>
            <a:r>
              <a:rPr lang="en-US" altLang="zh-TW" b="1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D, comorbidity of hypertension</a:t>
            </a:r>
            <a:r>
              <a:rPr lang="en-US" altLang="zh-TW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</a:t>
            </a:r>
            <a:r>
              <a:rPr lang="en-US" altLang="zh-TW" b="1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E, ultrafiltration coefficient</a:t>
            </a:r>
            <a:r>
              <a:rPr lang="en-US" altLang="zh-TW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</a:t>
            </a:r>
            <a:r>
              <a:rPr lang="en-US" altLang="zh-TW" b="1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F, ultrafiltration amount</a:t>
            </a:r>
            <a:r>
              <a:rPr lang="en-US" altLang="zh-TW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</a:t>
            </a:r>
            <a:r>
              <a:rPr lang="en-US" altLang="zh-TW" b="1" kern="0" dirty="0">
                <a:solidFill>
                  <a:srgbClr val="E92C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G, ultrafiltration rate</a:t>
            </a:r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H, Ca; ACC, accuracy; TPR, true positive rate; PPV, positive predictive value; MCC, Matthews correlation coefficient.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8A6FD3-EC91-425E-9720-765BE0DC84AF}"/>
              </a:ext>
            </a:extLst>
          </p:cNvPr>
          <p:cNvSpPr/>
          <p:nvPr/>
        </p:nvSpPr>
        <p:spPr>
          <a:xfrm>
            <a:off x="2039826" y="733111"/>
            <a:ext cx="8112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 of results for multifactor interacting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50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(3/8)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12" y="1458655"/>
            <a:ext cx="4680000" cy="46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22" y="1458655"/>
            <a:ext cx="3240381" cy="2160000"/>
          </a:xfrm>
          <a:prstGeom prst="rect">
            <a:avLst/>
          </a:prstGeom>
          <a:noFill/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08" y="3973099"/>
            <a:ext cx="3239809" cy="216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DC0790-3ED8-4DA4-9653-B24BB832FA36}"/>
              </a:ext>
            </a:extLst>
          </p:cNvPr>
          <p:cNvSpPr/>
          <p:nvPr/>
        </p:nvSpPr>
        <p:spPr>
          <a:xfrm>
            <a:off x="1244704" y="733111"/>
            <a:ext cx="970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risk effect based on interaction model (1/2)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30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(4/8)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8605"/>
            <a:ext cx="4564264" cy="4915320"/>
          </a:xfrm>
          <a:prstGeom prst="rect">
            <a:avLst/>
          </a:prstGeom>
          <a:noFill/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11" y="1750947"/>
            <a:ext cx="3615055" cy="3810635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0C2054-A7A3-4865-BC67-5CD255E93678}"/>
              </a:ext>
            </a:extLst>
          </p:cNvPr>
          <p:cNvSpPr/>
          <p:nvPr/>
        </p:nvSpPr>
        <p:spPr>
          <a:xfrm>
            <a:off x="1244704" y="733111"/>
            <a:ext cx="970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risk effect based on interaction model (2/2)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16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6CD97-CE04-4901-8D50-80973E4E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(5/8)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C0F564-3A71-4355-98E0-1D892E40C4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1" y="1491273"/>
            <a:ext cx="10927478" cy="4459111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26892B2-598F-4DDC-884E-55B6F99F4BF7}"/>
              </a:ext>
            </a:extLst>
          </p:cNvPr>
          <p:cNvSpPr/>
          <p:nvPr/>
        </p:nvSpPr>
        <p:spPr>
          <a:xfrm>
            <a:off x="1404235" y="733111"/>
            <a:ext cx="9383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DeepBarcode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DNA barcodes species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0593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博士論文 </a:t>
            </a:r>
            <a:r>
              <a:rPr lang="en-US" altLang="zh-TW" sz="1600" dirty="0"/>
              <a:t>(6/8)</a:t>
            </a:r>
            <a:endParaRPr lang="zh-TW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69611" y="1373659"/>
          <a:ext cx="8252778" cy="4608700"/>
        </p:xfrm>
        <a:graphic>
          <a:graphicData uri="http://schemas.openxmlformats.org/drawingml/2006/table">
            <a:tbl>
              <a:tblPr firstRow="1" firstCol="1" bandRow="1"/>
              <a:tblGrid>
                <a:gridCol w="182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0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949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Dataset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88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Ne1000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Ne10000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Ne50000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Average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DeepBarcode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96.74±1.67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96.57±1.16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94.21±1.27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95.84±1.37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RF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96.65±1.64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96.42±1.03</a:t>
                      </a:r>
                      <a:endParaRPr lang="zh-TW" sz="2000" b="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93.25±1.48</a:t>
                      </a:r>
                      <a:endParaRPr lang="zh-TW" sz="2000" b="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95.44±1.38</a:t>
                      </a:r>
                      <a:endParaRPr lang="zh-TW" sz="2000" b="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96.33±1.92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96.09±1.49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93.60±1.58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95.34±1.66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KNN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96.66±1.70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95.75±1.39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90.91±1.71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94.44±1.60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DT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95.99±1.65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94.93±1.55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91.24±1.88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94.05±1.69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NB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96.31±1.86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95.70±1.26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88.15±2.13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93.39±1.75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981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MLP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94.72±2.65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92.95±2.34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86.89±2.50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91.52±2.50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FBE7BB0-20C2-4B5F-89F1-1B1195340123}"/>
              </a:ext>
            </a:extLst>
          </p:cNvPr>
          <p:cNvSpPr/>
          <p:nvPr/>
        </p:nvSpPr>
        <p:spPr>
          <a:xfrm>
            <a:off x="892781" y="733111"/>
            <a:ext cx="10406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 of performance comparison on simulation data</a:t>
            </a:r>
          </a:p>
        </p:txBody>
      </p:sp>
    </p:spTree>
    <p:extLst>
      <p:ext uri="{BB962C8B-B14F-4D97-AF65-F5344CB8AC3E}">
        <p14:creationId xmlns:p14="http://schemas.microsoft.com/office/powerpoint/2010/main" val="297325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博士論文 </a:t>
            </a:r>
            <a:r>
              <a:rPr lang="en-US" altLang="zh-TW" sz="1600" dirty="0"/>
              <a:t>(7/8)</a:t>
            </a:r>
            <a:endParaRPr lang="zh-TW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19247" y="1504946"/>
          <a:ext cx="9277352" cy="4479651"/>
        </p:xfrm>
        <a:graphic>
          <a:graphicData uri="http://schemas.openxmlformats.org/drawingml/2006/table">
            <a:tbl>
              <a:tblPr firstRow="1" firstCol="1" bandRow="1"/>
              <a:tblGrid>
                <a:gridCol w="141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Dataset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MLP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NB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DT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KNN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SVM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RF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DeepBarcode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Cypraeidae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94.89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91.48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93.75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95.17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95.17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96.02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96.31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Drosophila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97.41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99.14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Inga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81.97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73.77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86.89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89.34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93.44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92.62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93.44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Bats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99.31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97.92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95.83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95.14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99.31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98.61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99.31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Fishes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98.20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97.30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96.40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97.30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100.00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100.00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100.00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Birds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90.54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53.63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91.80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69.72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94.64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90.54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97.48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Average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94.01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85.54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93.68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90.97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96.95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96.16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97.61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73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6.19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16.68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9.97</a:t>
                      </a:r>
                      <a:endParaRPr lang="zh-TW" sz="2000" kern="10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2.60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3.51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2.24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5D44CDD-EA76-4F5C-856A-5FE5B06D2F4C}"/>
              </a:ext>
            </a:extLst>
          </p:cNvPr>
          <p:cNvSpPr/>
          <p:nvPr/>
        </p:nvSpPr>
        <p:spPr>
          <a:xfrm>
            <a:off x="911857" y="733111"/>
            <a:ext cx="10368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 of performance comparison on real-world data</a:t>
            </a:r>
          </a:p>
        </p:txBody>
      </p:sp>
    </p:spTree>
    <p:extLst>
      <p:ext uri="{BB962C8B-B14F-4D97-AF65-F5344CB8AC3E}">
        <p14:creationId xmlns:p14="http://schemas.microsoft.com/office/powerpoint/2010/main" val="426997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33126C-13AA-42C9-8B9E-F028A736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博士論文 </a:t>
            </a:r>
            <a:r>
              <a:rPr lang="en-US" altLang="zh-TW" sz="1400" dirty="0"/>
              <a:t>(8/8)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975D47-AFA8-4C43-8CD3-11D6E5C6145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656" y="14909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5562BB-807F-4DFE-A03F-9C6CC73A080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6001" y="14909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3A2288-3AEB-40F1-84CB-CF8EE3255EB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7345" y="14909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905704-959C-4EC2-9BC4-F441E952276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656" y="37906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791F9D-8A5F-4D69-829E-63451F8F2A88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6001" y="37906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CA05DC-B7E2-4C2C-98BD-1D76547611D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7345" y="3790679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0FC37C-EAF7-4A36-9828-FF6529C30D8C}"/>
              </a:ext>
            </a:extLst>
          </p:cNvPr>
          <p:cNvSpPr/>
          <p:nvPr/>
        </p:nvSpPr>
        <p:spPr>
          <a:xfrm>
            <a:off x="4269219" y="733111"/>
            <a:ext cx="3653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 problem</a:t>
            </a:r>
          </a:p>
        </p:txBody>
      </p:sp>
    </p:spTree>
    <p:extLst>
      <p:ext uri="{BB962C8B-B14F-4D97-AF65-F5344CB8AC3E}">
        <p14:creationId xmlns:p14="http://schemas.microsoft.com/office/powerpoint/2010/main" val="20434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A226337-EDDC-494B-8001-E4E404DE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2426"/>
            <a:ext cx="12192000" cy="4826000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伍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其他事蹟</a:t>
            </a:r>
          </a:p>
        </p:txBody>
      </p:sp>
    </p:spTree>
    <p:extLst>
      <p:ext uri="{BB962C8B-B14F-4D97-AF65-F5344CB8AC3E}">
        <p14:creationId xmlns:p14="http://schemas.microsoft.com/office/powerpoint/2010/main" val="3108518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8C7CA6D-5FDC-4E6D-8BD4-6E436B2B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附錄一、蛻變成長 開創新猷：楊正宏校長治校成果紀實</a:t>
            </a:r>
          </a:p>
        </p:txBody>
      </p:sp>
      <p:pic>
        <p:nvPicPr>
          <p:cNvPr id="3074" name="Picture 2" descr="楊正宏校長治校成果專輯封面_C版">
            <a:extLst>
              <a:ext uri="{FF2B5EF4-FFF2-40B4-BE49-F238E27FC236}">
                <a16:creationId xmlns:a16="http://schemas.microsoft.com/office/drawing/2014/main" id="{A7D7555C-99F4-4CF7-BA44-FB7F929B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96" y="729000"/>
            <a:ext cx="807060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87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CCD11-0518-4646-9997-EDEE67E4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附錄二、</a:t>
            </a:r>
            <a:r>
              <a:rPr lang="en-US" altLang="zh-TW" dirty="0"/>
              <a:t>102-105</a:t>
            </a:r>
            <a:r>
              <a:rPr lang="zh-TW" altLang="en-US" dirty="0"/>
              <a:t>年發展典範科技大學計畫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78963A-D9E7-4227-95B4-13BB0B0F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943EF6B-E283-43AD-9B58-85709968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學歷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F2F73CA0-0807-4665-A4E7-3E494CAC949A}"/>
              </a:ext>
            </a:extLst>
          </p:cNvPr>
          <p:cNvSpPr/>
          <p:nvPr/>
        </p:nvSpPr>
        <p:spPr>
          <a:xfrm>
            <a:off x="1292167" y="1329885"/>
            <a:ext cx="2451371" cy="2451371"/>
          </a:xfrm>
          <a:prstGeom prst="ellipse">
            <a:avLst/>
          </a:prstGeom>
          <a:solidFill>
            <a:srgbClr val="FFD3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9593ACD-04C0-47E0-89B2-CC27AE306D02}"/>
              </a:ext>
            </a:extLst>
          </p:cNvPr>
          <p:cNvSpPr/>
          <p:nvPr/>
        </p:nvSpPr>
        <p:spPr>
          <a:xfrm>
            <a:off x="4870316" y="1329885"/>
            <a:ext cx="2451371" cy="2451371"/>
          </a:xfrm>
          <a:prstGeom prst="ellipse">
            <a:avLst/>
          </a:prstGeom>
          <a:solidFill>
            <a:srgbClr val="0DE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77DD0E9-3007-4142-ABBF-021CD996D404}"/>
              </a:ext>
            </a:extLst>
          </p:cNvPr>
          <p:cNvSpPr/>
          <p:nvPr/>
        </p:nvSpPr>
        <p:spPr>
          <a:xfrm>
            <a:off x="8448465" y="1329885"/>
            <a:ext cx="2451371" cy="2451371"/>
          </a:xfrm>
          <a:prstGeom prst="ellipse">
            <a:avLst/>
          </a:prstGeom>
          <a:solidFill>
            <a:srgbClr val="DF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B96E2B6-6069-4B09-AF08-1B0B98C6DA37}"/>
              </a:ext>
            </a:extLst>
          </p:cNvPr>
          <p:cNvCxnSpPr/>
          <p:nvPr/>
        </p:nvCxnSpPr>
        <p:spPr>
          <a:xfrm>
            <a:off x="728778" y="1734329"/>
            <a:ext cx="0" cy="3793787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94272E7-FC1E-4861-8B3A-BC762A222C0D}"/>
              </a:ext>
            </a:extLst>
          </p:cNvPr>
          <p:cNvCxnSpPr>
            <a:cxnSpLocks/>
          </p:cNvCxnSpPr>
          <p:nvPr/>
        </p:nvCxnSpPr>
        <p:spPr>
          <a:xfrm>
            <a:off x="7885076" y="1734329"/>
            <a:ext cx="0" cy="1596030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996A815-F3F1-41A5-9F3B-147874950DA2}"/>
              </a:ext>
            </a:extLst>
          </p:cNvPr>
          <p:cNvCxnSpPr/>
          <p:nvPr/>
        </p:nvCxnSpPr>
        <p:spPr>
          <a:xfrm>
            <a:off x="11463223" y="1734329"/>
            <a:ext cx="0" cy="3793787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A8AB42C-C638-48DF-AADF-475DD595A370}"/>
              </a:ext>
            </a:extLst>
          </p:cNvPr>
          <p:cNvCxnSpPr>
            <a:cxnSpLocks/>
          </p:cNvCxnSpPr>
          <p:nvPr/>
        </p:nvCxnSpPr>
        <p:spPr>
          <a:xfrm>
            <a:off x="4306926" y="1734329"/>
            <a:ext cx="0" cy="1596030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ãé«æå¤§ logoãçåçæå°çµæ">
            <a:extLst>
              <a:ext uri="{FF2B5EF4-FFF2-40B4-BE49-F238E27FC236}">
                <a16:creationId xmlns:a16="http://schemas.microsoft.com/office/drawing/2014/main" id="{F6E0A74C-7C1A-4C46-ADF0-1146D34B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27" y="1667476"/>
            <a:ext cx="1258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592ADBA-7B81-4FBC-AB20-D1CB8A3BCEC2}"/>
              </a:ext>
            </a:extLst>
          </p:cNvPr>
          <p:cNvSpPr/>
          <p:nvPr/>
        </p:nvSpPr>
        <p:spPr>
          <a:xfrm>
            <a:off x="886637" y="4182920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國立高雄應用科技大學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電子工程系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4" descr="ãé«æå¤§ logoãçåçæå°çµæ">
            <a:extLst>
              <a:ext uri="{FF2B5EF4-FFF2-40B4-BE49-F238E27FC236}">
                <a16:creationId xmlns:a16="http://schemas.microsoft.com/office/drawing/2014/main" id="{DB02920D-E84B-4376-A14C-B075E583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6" y="1667476"/>
            <a:ext cx="1258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ãé«éç§æå¤§å­¸ãçåçæå°çµæ">
            <a:extLst>
              <a:ext uri="{FF2B5EF4-FFF2-40B4-BE49-F238E27FC236}">
                <a16:creationId xmlns:a16="http://schemas.microsoft.com/office/drawing/2014/main" id="{45876FB3-A035-4142-AE17-BEBF4F87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44" y="1667476"/>
            <a:ext cx="118681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B528BF9-0E88-45FD-B3A7-EC826EF7D375}"/>
              </a:ext>
            </a:extLst>
          </p:cNvPr>
          <p:cNvSpPr/>
          <p:nvPr/>
        </p:nvSpPr>
        <p:spPr>
          <a:xfrm>
            <a:off x="4464785" y="4182920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國立高雄應用科技大學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資訊工程系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38901-5100-47F2-993C-425C214686BE}"/>
              </a:ext>
            </a:extLst>
          </p:cNvPr>
          <p:cNvSpPr/>
          <p:nvPr/>
        </p:nvSpPr>
        <p:spPr>
          <a:xfrm>
            <a:off x="8350711" y="418292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國立高雄科技大學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電子工程系資工組</a:t>
            </a:r>
            <a:endParaRPr lang="en-US" altLang="zh-TW" sz="24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411EFE-628A-4599-AA32-157B6E5A4367}"/>
              </a:ext>
            </a:extLst>
          </p:cNvPr>
          <p:cNvSpPr/>
          <p:nvPr/>
        </p:nvSpPr>
        <p:spPr>
          <a:xfrm>
            <a:off x="1707375" y="28831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學士學位</a:t>
            </a:r>
            <a:endParaRPr lang="en-US" altLang="zh-TW" sz="28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2212E2-DB62-4252-873E-BFDD3C3EAA5F}"/>
              </a:ext>
            </a:extLst>
          </p:cNvPr>
          <p:cNvSpPr/>
          <p:nvPr/>
        </p:nvSpPr>
        <p:spPr>
          <a:xfrm>
            <a:off x="5285523" y="28831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碩士學位</a:t>
            </a:r>
            <a:endParaRPr lang="en-US" altLang="zh-TW" sz="28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8CD804-FB1E-4739-926C-35DD431ED351}"/>
              </a:ext>
            </a:extLst>
          </p:cNvPr>
          <p:cNvSpPr/>
          <p:nvPr/>
        </p:nvSpPr>
        <p:spPr>
          <a:xfrm>
            <a:off x="8863673" y="28831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博士學位</a:t>
            </a:r>
            <a:endParaRPr lang="en-US" altLang="zh-TW" sz="2800" b="1" dirty="0">
              <a:solidFill>
                <a:srgbClr val="002B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DBE998-B7B8-45DD-B8F5-DB634A58DA6D}"/>
              </a:ext>
            </a:extLst>
          </p:cNvPr>
          <p:cNvSpPr/>
          <p:nvPr/>
        </p:nvSpPr>
        <p:spPr>
          <a:xfrm>
            <a:off x="8551085" y="5050041"/>
            <a:ext cx="224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2010.09 ~ 2018.07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C0F23A-DCD6-4FFA-95AF-75CD8BD89987}"/>
              </a:ext>
            </a:extLst>
          </p:cNvPr>
          <p:cNvSpPr/>
          <p:nvPr/>
        </p:nvSpPr>
        <p:spPr>
          <a:xfrm>
            <a:off x="5009806" y="5050041"/>
            <a:ext cx="21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2008.09 ~ 2010.07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C7FB39F-E406-4FD3-ADF1-C76EAB9B7069}"/>
              </a:ext>
            </a:extLst>
          </p:cNvPr>
          <p:cNvSpPr/>
          <p:nvPr/>
        </p:nvSpPr>
        <p:spPr>
          <a:xfrm>
            <a:off x="1431657" y="5050041"/>
            <a:ext cx="21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002B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2004.09 ~ 2008.07</a:t>
            </a:r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30E4DF92-A32F-4A94-B560-DA05B29AC4DD}"/>
              </a:ext>
            </a:extLst>
          </p:cNvPr>
          <p:cNvCxnSpPr>
            <a:cxnSpLocks/>
          </p:cNvCxnSpPr>
          <p:nvPr/>
        </p:nvCxnSpPr>
        <p:spPr>
          <a:xfrm>
            <a:off x="7885074" y="3970439"/>
            <a:ext cx="0" cy="1557677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35F5C21B-499F-432C-B86C-22AFD5C089C3}"/>
              </a:ext>
            </a:extLst>
          </p:cNvPr>
          <p:cNvGrpSpPr/>
          <p:nvPr/>
        </p:nvGrpSpPr>
        <p:grpSpPr>
          <a:xfrm>
            <a:off x="7639407" y="3193202"/>
            <a:ext cx="737003" cy="907080"/>
            <a:chOff x="7534907" y="3175003"/>
            <a:chExt cx="737003" cy="907080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C93589BD-0711-4311-B4AA-D433C0A4C562}"/>
                </a:ext>
              </a:extLst>
            </p:cNvPr>
            <p:cNvCxnSpPr>
              <a:cxnSpLocks/>
            </p:cNvCxnSpPr>
            <p:nvPr/>
          </p:nvCxnSpPr>
          <p:spPr>
            <a:xfrm>
              <a:off x="7534907" y="3175003"/>
              <a:ext cx="737003" cy="453540"/>
            </a:xfrm>
            <a:prstGeom prst="line">
              <a:avLst/>
            </a:prstGeom>
            <a:ln w="57150" cap="rnd">
              <a:solidFill>
                <a:srgbClr val="002B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E9B2B026-596A-49B5-BB0C-29A322097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4907" y="3628543"/>
              <a:ext cx="737003" cy="453540"/>
            </a:xfrm>
            <a:prstGeom prst="line">
              <a:avLst/>
            </a:prstGeom>
            <a:ln w="57150" cap="rnd">
              <a:solidFill>
                <a:srgbClr val="002B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7074C47-37AE-402F-AB51-AB63AF30B5FD}"/>
              </a:ext>
            </a:extLst>
          </p:cNvPr>
          <p:cNvGrpSpPr/>
          <p:nvPr/>
        </p:nvGrpSpPr>
        <p:grpSpPr>
          <a:xfrm>
            <a:off x="4056891" y="3193202"/>
            <a:ext cx="737003" cy="907080"/>
            <a:chOff x="7534907" y="3175003"/>
            <a:chExt cx="737003" cy="907080"/>
          </a:xfrm>
        </p:grpSpPr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7AB499FD-7CAD-426C-9C6D-115E28E32F06}"/>
                </a:ext>
              </a:extLst>
            </p:cNvPr>
            <p:cNvCxnSpPr>
              <a:cxnSpLocks/>
            </p:cNvCxnSpPr>
            <p:nvPr/>
          </p:nvCxnSpPr>
          <p:spPr>
            <a:xfrm>
              <a:off x="7534907" y="3175003"/>
              <a:ext cx="737003" cy="453540"/>
            </a:xfrm>
            <a:prstGeom prst="line">
              <a:avLst/>
            </a:prstGeom>
            <a:ln w="57150" cap="rnd">
              <a:solidFill>
                <a:srgbClr val="002B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C791F951-7393-4FC6-9A55-AB386F32A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4907" y="3628543"/>
              <a:ext cx="737003" cy="453540"/>
            </a:xfrm>
            <a:prstGeom prst="line">
              <a:avLst/>
            </a:prstGeom>
            <a:ln w="57150" cap="rnd">
              <a:solidFill>
                <a:srgbClr val="002B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79AA0F4-BBE2-494B-8620-F313BDD7E2B4}"/>
              </a:ext>
            </a:extLst>
          </p:cNvPr>
          <p:cNvCxnSpPr>
            <a:cxnSpLocks/>
          </p:cNvCxnSpPr>
          <p:nvPr/>
        </p:nvCxnSpPr>
        <p:spPr>
          <a:xfrm>
            <a:off x="4306926" y="3970439"/>
            <a:ext cx="0" cy="1557677"/>
          </a:xfrm>
          <a:prstGeom prst="line">
            <a:avLst/>
          </a:prstGeom>
          <a:ln w="57150" cap="rnd">
            <a:solidFill>
              <a:srgbClr val="002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00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21B2-AD3C-4AE4-B0EE-B9FEE2CA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附錄三、</a:t>
            </a:r>
            <a:r>
              <a:rPr lang="en-US" altLang="zh-TW" dirty="0"/>
              <a:t>102-105</a:t>
            </a:r>
            <a:r>
              <a:rPr lang="zh-TW" altLang="en-US" dirty="0"/>
              <a:t>年度技職校院南區區域教學資源中心計畫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749A16-83B1-4C25-BFA0-E2ADBA1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4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21B2-AD3C-4AE4-B0EE-B9FEE2C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zh-TW" altLang="zh-TW" dirty="0"/>
              <a:t>附錄四、</a:t>
            </a:r>
            <a:r>
              <a:rPr lang="en-US" altLang="zh-TW" dirty="0"/>
              <a:t>102-105</a:t>
            </a:r>
            <a:r>
              <a:rPr lang="zh-TW" altLang="zh-TW" dirty="0"/>
              <a:t>年度科技大學及技術學院教學卓越計畫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34A6E0-7323-4FA8-B880-63DAE9F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5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21B2-AD3C-4AE4-B0EE-B9FEE2C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zh-TW" altLang="zh-TW" dirty="0"/>
              <a:t>附錄五、協助國立高雄科技大學校長遴選簡報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A32464-231A-47DE-AAB3-6FFDED25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21B2-AD3C-4AE4-B0EE-B9FEE2C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zh-TW" altLang="zh-TW" dirty="0"/>
              <a:t>附錄六、協助國立高雄應用科技大學校長續任簡報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6840F8-E0F1-43C2-94F7-B4192720C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0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D21B2-AD3C-4AE4-B0EE-B9FEE2C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54" y="121800"/>
            <a:ext cx="10132646" cy="332399"/>
          </a:xfrm>
        </p:spPr>
        <p:txBody>
          <a:bodyPr/>
          <a:lstStyle/>
          <a:p>
            <a:r>
              <a:rPr lang="zh-TW" altLang="zh-TW" dirty="0"/>
              <a:t>附錄七、協助國立高雄應用科技大學校長遴選簡報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0BADA-7B32-474E-B218-A61AF3DB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729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47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2E8478-5F76-4292-AF23-75E192A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跨域學習一條龍</a:t>
            </a:r>
          </a:p>
        </p:txBody>
      </p:sp>
      <p:pic>
        <p:nvPicPr>
          <p:cNvPr id="171" name="Picture 8" descr="http://comosaconnect.org/wp-content/uploads/2017/03/school.png">
            <a:extLst>
              <a:ext uri="{FF2B5EF4-FFF2-40B4-BE49-F238E27FC236}">
                <a16:creationId xmlns:a16="http://schemas.microsoft.com/office/drawing/2014/main" id="{2633B3A1-9B0D-4607-A5AB-8C340E47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5" y="199944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Kid Characters at School Free Vector">
            <a:extLst>
              <a:ext uri="{FF2B5EF4-FFF2-40B4-BE49-F238E27FC236}">
                <a16:creationId xmlns:a16="http://schemas.microsoft.com/office/drawing/2014/main" id="{9759BBEF-CD71-411F-9553-BE916C09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D6E41"/>
              </a:clrFrom>
              <a:clrTo>
                <a:srgbClr val="ED6E4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898" y="950150"/>
            <a:ext cx="37034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矩形 172">
            <a:extLst>
              <a:ext uri="{FF2B5EF4-FFF2-40B4-BE49-F238E27FC236}">
                <a16:creationId xmlns:a16="http://schemas.microsoft.com/office/drawing/2014/main" id="{99D2AFA7-1366-4B97-9278-BA7D041FA198}"/>
              </a:ext>
            </a:extLst>
          </p:cNvPr>
          <p:cNvSpPr/>
          <p:nvPr/>
        </p:nvSpPr>
        <p:spPr>
          <a:xfrm>
            <a:off x="561550" y="140788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高職技優生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64778B6-1CD3-4530-962E-6761D25918C3}"/>
              </a:ext>
            </a:extLst>
          </p:cNvPr>
          <p:cNvSpPr/>
          <p:nvPr/>
        </p:nvSpPr>
        <p:spPr>
          <a:xfrm>
            <a:off x="446134" y="2297609"/>
            <a:ext cx="156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高雄科技大學</a:t>
            </a:r>
          </a:p>
        </p:txBody>
      </p: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46F0676E-801B-470F-A516-127E687CA0A5}"/>
              </a:ext>
            </a:extLst>
          </p:cNvPr>
          <p:cNvCxnSpPr>
            <a:stCxn id="173" idx="2"/>
            <a:endCxn id="174" idx="0"/>
          </p:cNvCxnSpPr>
          <p:nvPr/>
        </p:nvCxnSpPr>
        <p:spPr>
          <a:xfrm>
            <a:off x="1230964" y="1777217"/>
            <a:ext cx="1" cy="520392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9FA620BA-A8B2-4BF2-96C5-B5C727047E68}"/>
              </a:ext>
            </a:extLst>
          </p:cNvPr>
          <p:cNvSpPr/>
          <p:nvPr/>
        </p:nvSpPr>
        <p:spPr>
          <a:xfrm>
            <a:off x="2284855" y="2960849"/>
            <a:ext cx="996033" cy="553998"/>
          </a:xfrm>
          <a:prstGeom prst="rect">
            <a:avLst/>
          </a:prstGeom>
        </p:spPr>
        <p:txBody>
          <a:bodyPr wrap="none" lIns="36000" tIns="0" rIns="36000" bIns="0">
            <a:spAutoFit/>
          </a:bodyPr>
          <a:lstStyle/>
          <a:p>
            <a:pPr algn="ctr"/>
            <a:r>
              <a:rPr lang="zh-TW" altLang="en-US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適性發展</a:t>
            </a:r>
            <a:endParaRPr lang="en-US" altLang="zh-TW" b="1" dirty="0">
              <a:solidFill>
                <a:srgbClr val="E46C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創新課程</a:t>
            </a:r>
          </a:p>
        </p:txBody>
      </p:sp>
      <p:pic>
        <p:nvPicPr>
          <p:cNvPr id="177" name="圖片 176">
            <a:extLst>
              <a:ext uri="{FF2B5EF4-FFF2-40B4-BE49-F238E27FC236}">
                <a16:creationId xmlns:a16="http://schemas.microsoft.com/office/drawing/2014/main" id="{F06E23BB-BE80-4074-97C6-70919C5B7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9" y="3021848"/>
            <a:ext cx="610200" cy="432000"/>
          </a:xfrm>
          <a:prstGeom prst="rect">
            <a:avLst/>
          </a:prstGeom>
        </p:spPr>
      </p:pic>
      <p:sp>
        <p:nvSpPr>
          <p:cNvPr id="178" name="矩形 177">
            <a:extLst>
              <a:ext uri="{FF2B5EF4-FFF2-40B4-BE49-F238E27FC236}">
                <a16:creationId xmlns:a16="http://schemas.microsoft.com/office/drawing/2014/main" id="{BC044221-756C-447F-9D7B-9FD4922E3DBF}"/>
              </a:ext>
            </a:extLst>
          </p:cNvPr>
          <p:cNvSpPr/>
          <p:nvPr/>
        </p:nvSpPr>
        <p:spPr>
          <a:xfrm>
            <a:off x="672679" y="3490616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學習履歷</a:t>
            </a:r>
          </a:p>
        </p:txBody>
      </p: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EFFEE20A-817E-4A39-B5AF-3BBB53E81C5E}"/>
              </a:ext>
            </a:extLst>
          </p:cNvPr>
          <p:cNvCxnSpPr>
            <a:stCxn id="174" idx="2"/>
            <a:endCxn id="177" idx="0"/>
          </p:cNvCxnSpPr>
          <p:nvPr/>
        </p:nvCxnSpPr>
        <p:spPr>
          <a:xfrm flipH="1">
            <a:off x="1226459" y="2666941"/>
            <a:ext cx="4506" cy="354907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E30C5F9C-2D39-46EA-9378-9B80C579E612}"/>
              </a:ext>
            </a:extLst>
          </p:cNvPr>
          <p:cNvCxnSpPr>
            <a:stCxn id="177" idx="3"/>
            <a:endCxn id="176" idx="1"/>
          </p:cNvCxnSpPr>
          <p:nvPr/>
        </p:nvCxnSpPr>
        <p:spPr>
          <a:xfrm>
            <a:off x="1531559" y="3237848"/>
            <a:ext cx="753296" cy="0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881AFC79-F5CA-4058-988C-A549249A8033}"/>
              </a:ext>
            </a:extLst>
          </p:cNvPr>
          <p:cNvGrpSpPr/>
          <p:nvPr/>
        </p:nvGrpSpPr>
        <p:grpSpPr>
          <a:xfrm>
            <a:off x="2152183" y="1662267"/>
            <a:ext cx="1282892" cy="1167325"/>
            <a:chOff x="2152183" y="1801967"/>
            <a:chExt cx="1282892" cy="1167325"/>
          </a:xfrm>
        </p:grpSpPr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72AC23B2-E5D4-4DD8-8176-1199A7A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925" y="1801967"/>
              <a:ext cx="471698" cy="432000"/>
            </a:xfrm>
            <a:prstGeom prst="rect">
              <a:avLst/>
            </a:prstGeom>
          </p:spPr>
        </p:pic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815B587F-A64B-4F64-AA11-98A8902CAD7A}"/>
                </a:ext>
              </a:extLst>
            </p:cNvPr>
            <p:cNvSpPr/>
            <p:nvPr/>
          </p:nvSpPr>
          <p:spPr>
            <a:xfrm>
              <a:off x="2613030" y="2233165"/>
              <a:ext cx="307777" cy="18466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外語</a:t>
              </a:r>
            </a:p>
          </p:txBody>
        </p:sp>
        <p:pic>
          <p:nvPicPr>
            <p:cNvPr id="184" name="圖片 183">
              <a:extLst>
                <a:ext uri="{FF2B5EF4-FFF2-40B4-BE49-F238E27FC236}">
                  <a16:creationId xmlns:a16="http://schemas.microsoft.com/office/drawing/2014/main" id="{21C0DC56-85D3-492B-A50A-EE13A2B36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183" y="1995371"/>
              <a:ext cx="429488" cy="432000"/>
            </a:xfrm>
            <a:prstGeom prst="rect">
              <a:avLst/>
            </a:prstGeom>
          </p:spPr>
        </p:pic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C2140EF5-64EA-4E44-8DD1-DBC97D78B19D}"/>
                </a:ext>
              </a:extLst>
            </p:cNvPr>
            <p:cNvSpPr/>
            <p:nvPr/>
          </p:nvSpPr>
          <p:spPr>
            <a:xfrm>
              <a:off x="2213038" y="2443155"/>
              <a:ext cx="307777" cy="18466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47B4C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專訓</a:t>
              </a:r>
            </a:p>
          </p:txBody>
        </p:sp>
        <p:pic>
          <p:nvPicPr>
            <p:cNvPr id="186" name="圖片 185">
              <a:extLst>
                <a:ext uri="{FF2B5EF4-FFF2-40B4-BE49-F238E27FC236}">
                  <a16:creationId xmlns:a16="http://schemas.microsoft.com/office/drawing/2014/main" id="{FCBAE803-5B72-4CA4-B799-7759E55B9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587" y="2064030"/>
              <a:ext cx="429488" cy="432000"/>
            </a:xfrm>
            <a:prstGeom prst="rect">
              <a:avLst/>
            </a:prstGeom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699E3DAB-A290-40FF-A043-D2EC0D27200D}"/>
                </a:ext>
              </a:extLst>
            </p:cNvPr>
            <p:cNvSpPr/>
            <p:nvPr/>
          </p:nvSpPr>
          <p:spPr>
            <a:xfrm>
              <a:off x="3066442" y="2444874"/>
              <a:ext cx="307777" cy="18466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課輔</a:t>
              </a:r>
            </a:p>
          </p:txBody>
        </p:sp>
        <p:sp>
          <p:nvSpPr>
            <p:cNvPr id="188" name="向上箭號 136">
              <a:extLst>
                <a:ext uri="{FF2B5EF4-FFF2-40B4-BE49-F238E27FC236}">
                  <a16:creationId xmlns:a16="http://schemas.microsoft.com/office/drawing/2014/main" id="{4EDC7CCA-ED2F-4357-A7B1-6D0D37641E75}"/>
                </a:ext>
              </a:extLst>
            </p:cNvPr>
            <p:cNvSpPr/>
            <p:nvPr/>
          </p:nvSpPr>
          <p:spPr>
            <a:xfrm rot="10800000">
              <a:off x="2599852" y="2753848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9" name="群組 188">
            <a:extLst>
              <a:ext uri="{FF2B5EF4-FFF2-40B4-BE49-F238E27FC236}">
                <a16:creationId xmlns:a16="http://schemas.microsoft.com/office/drawing/2014/main" id="{E99E8270-33EB-40FD-8B98-3DE49CB89365}"/>
              </a:ext>
            </a:extLst>
          </p:cNvPr>
          <p:cNvGrpSpPr/>
          <p:nvPr/>
        </p:nvGrpSpPr>
        <p:grpSpPr>
          <a:xfrm>
            <a:off x="3280888" y="2960849"/>
            <a:ext cx="1655861" cy="553998"/>
            <a:chOff x="3280888" y="3100549"/>
            <a:chExt cx="1655861" cy="553998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19648E7-9791-40A6-89CE-9ABADD710BF3}"/>
                </a:ext>
              </a:extLst>
            </p:cNvPr>
            <p:cNvSpPr/>
            <p:nvPr/>
          </p:nvSpPr>
          <p:spPr>
            <a:xfrm>
              <a:off x="3940716" y="3100549"/>
              <a:ext cx="996033" cy="553998"/>
            </a:xfrm>
            <a:prstGeom prst="rect">
              <a:avLst/>
            </a:prstGeom>
          </p:spPr>
          <p:txBody>
            <a:bodyPr wrap="none" lIns="36000" tIns="0" rIns="36000" bIns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跨域學習</a:t>
              </a:r>
              <a:endParaRPr lang="en-US" altLang="zh-TW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solidFill>
                    <a:srgbClr val="E46C0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團隊合作</a:t>
              </a:r>
            </a:p>
          </p:txBody>
        </p:sp>
        <p:cxnSp>
          <p:nvCxnSpPr>
            <p:cNvPr id="191" name="直線單箭頭接點 190">
              <a:extLst>
                <a:ext uri="{FF2B5EF4-FFF2-40B4-BE49-F238E27FC236}">
                  <a16:creationId xmlns:a16="http://schemas.microsoft.com/office/drawing/2014/main" id="{2AC19762-446C-4D8A-BDFD-FB70941B0F60}"/>
                </a:ext>
              </a:extLst>
            </p:cNvPr>
            <p:cNvCxnSpPr>
              <a:stCxn id="176" idx="3"/>
              <a:endCxn id="190" idx="1"/>
            </p:cNvCxnSpPr>
            <p:nvPr/>
          </p:nvCxnSpPr>
          <p:spPr>
            <a:xfrm>
              <a:off x="3280888" y="3364848"/>
              <a:ext cx="659828" cy="12700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群組 191">
            <a:extLst>
              <a:ext uri="{FF2B5EF4-FFF2-40B4-BE49-F238E27FC236}">
                <a16:creationId xmlns:a16="http://schemas.microsoft.com/office/drawing/2014/main" id="{F480AA8B-C065-4541-B09A-D28A2D8FAC14}"/>
              </a:ext>
            </a:extLst>
          </p:cNvPr>
          <p:cNvGrpSpPr/>
          <p:nvPr/>
        </p:nvGrpSpPr>
        <p:grpSpPr>
          <a:xfrm>
            <a:off x="3829268" y="1724666"/>
            <a:ext cx="1231106" cy="1104926"/>
            <a:chOff x="3829268" y="1864366"/>
            <a:chExt cx="1231106" cy="1104926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5C896D4B-8468-4499-9837-4DC312BAB3DC}"/>
                </a:ext>
              </a:extLst>
            </p:cNvPr>
            <p:cNvSpPr/>
            <p:nvPr/>
          </p:nvSpPr>
          <p:spPr>
            <a:xfrm>
              <a:off x="3829268" y="1864366"/>
              <a:ext cx="1231106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多元技優團隊</a:t>
              </a:r>
            </a:p>
          </p:txBody>
        </p:sp>
        <p:sp>
          <p:nvSpPr>
            <p:cNvPr id="194" name="向上箭號 148">
              <a:extLst>
                <a:ext uri="{FF2B5EF4-FFF2-40B4-BE49-F238E27FC236}">
                  <a16:creationId xmlns:a16="http://schemas.microsoft.com/office/drawing/2014/main" id="{7A9122F2-9919-4EBA-8723-A36550E38286}"/>
                </a:ext>
              </a:extLst>
            </p:cNvPr>
            <p:cNvSpPr/>
            <p:nvPr/>
          </p:nvSpPr>
          <p:spPr>
            <a:xfrm rot="10800000">
              <a:off x="4262582" y="2753848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5" name="圖片 194">
              <a:extLst>
                <a:ext uri="{FF2B5EF4-FFF2-40B4-BE49-F238E27FC236}">
                  <a16:creationId xmlns:a16="http://schemas.microsoft.com/office/drawing/2014/main" id="{B4ECF0C3-C288-466A-BAB5-85CF4EDD3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233" y="2139149"/>
              <a:ext cx="778773" cy="534119"/>
            </a:xfrm>
            <a:prstGeom prst="rect">
              <a:avLst/>
            </a:prstGeom>
          </p:spPr>
        </p:pic>
      </p:grpSp>
      <p:sp>
        <p:nvSpPr>
          <p:cNvPr id="196" name="矩形 195">
            <a:extLst>
              <a:ext uri="{FF2B5EF4-FFF2-40B4-BE49-F238E27FC236}">
                <a16:creationId xmlns:a16="http://schemas.microsoft.com/office/drawing/2014/main" id="{4A38CA46-AB6A-4097-BD4E-B05A25A81ADA}"/>
              </a:ext>
            </a:extLst>
          </p:cNvPr>
          <p:cNvSpPr/>
          <p:nvPr/>
        </p:nvSpPr>
        <p:spPr>
          <a:xfrm>
            <a:off x="529120" y="61255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擇優篩選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D57AD86-8D4A-4AC5-A38C-CF90BF0DE560}"/>
              </a:ext>
            </a:extLst>
          </p:cNvPr>
          <p:cNvSpPr/>
          <p:nvPr/>
        </p:nvSpPr>
        <p:spPr>
          <a:xfrm>
            <a:off x="2034796" y="61255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E46C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培育養成</a:t>
            </a:r>
          </a:p>
        </p:txBody>
      </p:sp>
      <p:sp>
        <p:nvSpPr>
          <p:cNvPr id="198" name="＞形箭號 89">
            <a:extLst>
              <a:ext uri="{FF2B5EF4-FFF2-40B4-BE49-F238E27FC236}">
                <a16:creationId xmlns:a16="http://schemas.microsoft.com/office/drawing/2014/main" id="{7CA663F0-4FC9-442D-AD8D-858711805BE4}"/>
              </a:ext>
            </a:extLst>
          </p:cNvPr>
          <p:cNvSpPr/>
          <p:nvPr/>
        </p:nvSpPr>
        <p:spPr>
          <a:xfrm>
            <a:off x="527438" y="5996614"/>
            <a:ext cx="1512640" cy="180000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9" name="＞形箭號 226">
            <a:extLst>
              <a:ext uri="{FF2B5EF4-FFF2-40B4-BE49-F238E27FC236}">
                <a16:creationId xmlns:a16="http://schemas.microsoft.com/office/drawing/2014/main" id="{A49BB3BC-864B-47DF-9419-F184021A6776}"/>
              </a:ext>
            </a:extLst>
          </p:cNvPr>
          <p:cNvSpPr/>
          <p:nvPr/>
        </p:nvSpPr>
        <p:spPr>
          <a:xfrm>
            <a:off x="2043345" y="5996614"/>
            <a:ext cx="3167469" cy="180000"/>
          </a:xfrm>
          <a:prstGeom prst="chevron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63DFDE9C-E1E5-4EEC-BD7D-EE739A1E1B51}"/>
              </a:ext>
            </a:extLst>
          </p:cNvPr>
          <p:cNvGrpSpPr/>
          <p:nvPr/>
        </p:nvGrpSpPr>
        <p:grpSpPr>
          <a:xfrm>
            <a:off x="5206141" y="5996614"/>
            <a:ext cx="3175410" cy="498292"/>
            <a:chOff x="5206141" y="6225214"/>
            <a:chExt cx="3175410" cy="498292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BE4A3B9-CAAC-42D9-825D-19AD1D7BE382}"/>
                </a:ext>
              </a:extLst>
            </p:cNvPr>
            <p:cNvSpPr/>
            <p:nvPr/>
          </p:nvSpPr>
          <p:spPr>
            <a:xfrm>
              <a:off x="5206141" y="635417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A5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粹練進化</a:t>
              </a:r>
            </a:p>
          </p:txBody>
        </p:sp>
        <p:sp>
          <p:nvSpPr>
            <p:cNvPr id="202" name="＞形箭號 227">
              <a:extLst>
                <a:ext uri="{FF2B5EF4-FFF2-40B4-BE49-F238E27FC236}">
                  <a16:creationId xmlns:a16="http://schemas.microsoft.com/office/drawing/2014/main" id="{7ABE0577-17C1-4777-83AE-53FF4B2FE745}"/>
                </a:ext>
              </a:extLst>
            </p:cNvPr>
            <p:cNvSpPr/>
            <p:nvPr/>
          </p:nvSpPr>
          <p:spPr>
            <a:xfrm>
              <a:off x="5211503" y="6225214"/>
              <a:ext cx="3170048" cy="180000"/>
            </a:xfrm>
            <a:prstGeom prst="chevron">
              <a:avLst/>
            </a:prstGeom>
            <a:solidFill>
              <a:srgbClr val="00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9E95594C-9897-4516-9A85-66F9C56C297A}"/>
              </a:ext>
            </a:extLst>
          </p:cNvPr>
          <p:cNvGrpSpPr/>
          <p:nvPr/>
        </p:nvGrpSpPr>
        <p:grpSpPr>
          <a:xfrm>
            <a:off x="3686709" y="3596466"/>
            <a:ext cx="1524107" cy="2371615"/>
            <a:chOff x="3686709" y="3736166"/>
            <a:chExt cx="1524107" cy="2371615"/>
          </a:xfrm>
        </p:grpSpPr>
        <p:sp>
          <p:nvSpPr>
            <p:cNvPr id="204" name="向上箭號 149">
              <a:extLst>
                <a:ext uri="{FF2B5EF4-FFF2-40B4-BE49-F238E27FC236}">
                  <a16:creationId xmlns:a16="http://schemas.microsoft.com/office/drawing/2014/main" id="{C8A33C7F-666B-40FF-B3BB-E37A60718387}"/>
                </a:ext>
              </a:extLst>
            </p:cNvPr>
            <p:cNvSpPr/>
            <p:nvPr/>
          </p:nvSpPr>
          <p:spPr>
            <a:xfrm>
              <a:off x="4262582" y="3736166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" name="圖片 204">
              <a:extLst>
                <a:ext uri="{FF2B5EF4-FFF2-40B4-BE49-F238E27FC236}">
                  <a16:creationId xmlns:a16="http://schemas.microsoft.com/office/drawing/2014/main" id="{5D3798F5-A811-4E20-B3EB-C62895AA1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24008" y="4078866"/>
              <a:ext cx="643187" cy="432000"/>
            </a:xfrm>
            <a:prstGeom prst="rect">
              <a:avLst/>
            </a:prstGeom>
          </p:spPr>
        </p:pic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F1DD765-2FA9-45B7-A682-73AC7DCC344C}"/>
                </a:ext>
              </a:extLst>
            </p:cNvPr>
            <p:cNvSpPr/>
            <p:nvPr/>
          </p:nvSpPr>
          <p:spPr>
            <a:xfrm>
              <a:off x="4028363" y="4569699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三創場域</a:t>
              </a:r>
            </a:p>
          </p:txBody>
        </p:sp>
        <p:pic>
          <p:nvPicPr>
            <p:cNvPr id="207" name="Picture 10" descr="https://obs.line-scdn.net/0m01af5a817251076c9847a4a8ae4642145d054779110a/preview">
              <a:extLst>
                <a:ext uri="{FF2B5EF4-FFF2-40B4-BE49-F238E27FC236}">
                  <a16:creationId xmlns:a16="http://schemas.microsoft.com/office/drawing/2014/main" id="{7BB587DA-BB9F-433E-A4FA-037A6374B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3826" y="5501199"/>
              <a:ext cx="819150" cy="6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8" name="群組 207">
              <a:extLst>
                <a:ext uri="{FF2B5EF4-FFF2-40B4-BE49-F238E27FC236}">
                  <a16:creationId xmlns:a16="http://schemas.microsoft.com/office/drawing/2014/main" id="{FC1B09B9-BBF9-487D-839B-CFAEB9AF765D}"/>
                </a:ext>
              </a:extLst>
            </p:cNvPr>
            <p:cNvGrpSpPr/>
            <p:nvPr/>
          </p:nvGrpSpPr>
          <p:grpSpPr>
            <a:xfrm>
              <a:off x="3686709" y="5012869"/>
              <a:ext cx="1524107" cy="432000"/>
              <a:chOff x="3691614" y="5451860"/>
              <a:chExt cx="1524107" cy="43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13" name="圓角矩形 135">
                <a:extLst>
                  <a:ext uri="{FF2B5EF4-FFF2-40B4-BE49-F238E27FC236}">
                    <a16:creationId xmlns:a16="http://schemas.microsoft.com/office/drawing/2014/main" id="{CE20ACE9-5EA1-4279-ABDD-0E144D7A4B87}"/>
                  </a:ext>
                </a:extLst>
              </p:cNvPr>
              <p:cNvSpPr/>
              <p:nvPr/>
            </p:nvSpPr>
            <p:spPr>
              <a:xfrm>
                <a:off x="3691614" y="5451860"/>
                <a:ext cx="432000" cy="43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創客</a:t>
                </a:r>
                <a:endParaRPr lang="en-US" altLang="zh-TW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基地</a:t>
                </a:r>
              </a:p>
            </p:txBody>
          </p:sp>
          <p:sp>
            <p:nvSpPr>
              <p:cNvPr id="214" name="圓角矩形 139">
                <a:extLst>
                  <a:ext uri="{FF2B5EF4-FFF2-40B4-BE49-F238E27FC236}">
                    <a16:creationId xmlns:a16="http://schemas.microsoft.com/office/drawing/2014/main" id="{9680C172-C8FD-48D3-8FDD-19DD3E0C3309}"/>
                  </a:ext>
                </a:extLst>
              </p:cNvPr>
              <p:cNvSpPr/>
              <p:nvPr/>
            </p:nvSpPr>
            <p:spPr>
              <a:xfrm>
                <a:off x="4237668" y="5451860"/>
                <a:ext cx="432000" cy="43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實作</a:t>
                </a:r>
                <a:endParaRPr lang="en-US" altLang="zh-TW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工場</a:t>
                </a:r>
              </a:p>
            </p:txBody>
          </p:sp>
          <p:sp>
            <p:nvSpPr>
              <p:cNvPr id="215" name="圓角矩形 140">
                <a:extLst>
                  <a:ext uri="{FF2B5EF4-FFF2-40B4-BE49-F238E27FC236}">
                    <a16:creationId xmlns:a16="http://schemas.microsoft.com/office/drawing/2014/main" id="{0A5BF54C-D3B0-4310-9609-B3F540AAF9BB}"/>
                  </a:ext>
                </a:extLst>
              </p:cNvPr>
              <p:cNvSpPr/>
              <p:nvPr/>
            </p:nvSpPr>
            <p:spPr>
              <a:xfrm>
                <a:off x="4783721" y="5451860"/>
                <a:ext cx="432000" cy="43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創客</a:t>
                </a:r>
                <a:endParaRPr lang="en-US" altLang="zh-TW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基地</a:t>
                </a:r>
              </a:p>
            </p:txBody>
          </p:sp>
        </p:grpSp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9573612B-D13F-4E3F-9D01-FBA747AB6DB5}"/>
                </a:ext>
              </a:extLst>
            </p:cNvPr>
            <p:cNvCxnSpPr>
              <a:stCxn id="213" idx="3"/>
              <a:endCxn id="214" idx="1"/>
            </p:cNvCxnSpPr>
            <p:nvPr/>
          </p:nvCxnSpPr>
          <p:spPr>
            <a:xfrm>
              <a:off x="4118709" y="5228869"/>
              <a:ext cx="114054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3E85C3B3-EAE0-4DE1-8E5A-5A5DF2DD41EC}"/>
                </a:ext>
              </a:extLst>
            </p:cNvPr>
            <p:cNvCxnSpPr>
              <a:stCxn id="214" idx="3"/>
              <a:endCxn id="215" idx="1"/>
            </p:cNvCxnSpPr>
            <p:nvPr/>
          </p:nvCxnSpPr>
          <p:spPr>
            <a:xfrm>
              <a:off x="4664763" y="5228869"/>
              <a:ext cx="114053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380B2ABA-5872-41C9-ABCD-1B53D9F1DEFD}"/>
                </a:ext>
              </a:extLst>
            </p:cNvPr>
            <p:cNvCxnSpPr>
              <a:stCxn id="214" idx="0"/>
              <a:endCxn id="206" idx="2"/>
            </p:cNvCxnSpPr>
            <p:nvPr/>
          </p:nvCxnSpPr>
          <p:spPr>
            <a:xfrm flipH="1" flipV="1">
              <a:off x="4438732" y="4815920"/>
              <a:ext cx="10031" cy="1969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0C14BDF3-309A-408D-BB9B-15296BD141B8}"/>
                </a:ext>
              </a:extLst>
            </p:cNvPr>
            <p:cNvCxnSpPr>
              <a:endCxn id="214" idx="2"/>
            </p:cNvCxnSpPr>
            <p:nvPr/>
          </p:nvCxnSpPr>
          <p:spPr>
            <a:xfrm flipH="1" flipV="1">
              <a:off x="4448763" y="5444869"/>
              <a:ext cx="6054" cy="234292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群組 215">
            <a:extLst>
              <a:ext uri="{FF2B5EF4-FFF2-40B4-BE49-F238E27FC236}">
                <a16:creationId xmlns:a16="http://schemas.microsoft.com/office/drawing/2014/main" id="{4DC8BC02-70AA-42B3-A6D5-CA4D33C6EFFC}"/>
              </a:ext>
            </a:extLst>
          </p:cNvPr>
          <p:cNvGrpSpPr/>
          <p:nvPr/>
        </p:nvGrpSpPr>
        <p:grpSpPr>
          <a:xfrm>
            <a:off x="2028379" y="3596466"/>
            <a:ext cx="1504883" cy="2036490"/>
            <a:chOff x="2028379" y="3736166"/>
            <a:chExt cx="1504883" cy="2036490"/>
          </a:xfrm>
        </p:grpSpPr>
        <p:grpSp>
          <p:nvGrpSpPr>
            <p:cNvPr id="217" name="群組 216">
              <a:extLst>
                <a:ext uri="{FF2B5EF4-FFF2-40B4-BE49-F238E27FC236}">
                  <a16:creationId xmlns:a16="http://schemas.microsoft.com/office/drawing/2014/main" id="{635E4380-D07F-466D-A039-7D2684766207}"/>
                </a:ext>
              </a:extLst>
            </p:cNvPr>
            <p:cNvGrpSpPr/>
            <p:nvPr/>
          </p:nvGrpSpPr>
          <p:grpSpPr>
            <a:xfrm>
              <a:off x="2028379" y="3736166"/>
              <a:ext cx="1504883" cy="2036490"/>
              <a:chOff x="2028379" y="3736166"/>
              <a:chExt cx="1504883" cy="2036490"/>
            </a:xfrm>
          </p:grpSpPr>
          <p:sp>
            <p:nvSpPr>
              <p:cNvPr id="219" name="向上箭號 81">
                <a:extLst>
                  <a:ext uri="{FF2B5EF4-FFF2-40B4-BE49-F238E27FC236}">
                    <a16:creationId xmlns:a16="http://schemas.microsoft.com/office/drawing/2014/main" id="{D3158604-F34A-47A0-9FFE-39388CE77B86}"/>
                  </a:ext>
                </a:extLst>
              </p:cNvPr>
              <p:cNvSpPr/>
              <p:nvPr/>
            </p:nvSpPr>
            <p:spPr>
              <a:xfrm>
                <a:off x="2599851" y="3736166"/>
                <a:ext cx="366040" cy="215444"/>
              </a:xfrm>
              <a:prstGeom prst="up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20" name="群組 219">
                <a:extLst>
                  <a:ext uri="{FF2B5EF4-FFF2-40B4-BE49-F238E27FC236}">
                    <a16:creationId xmlns:a16="http://schemas.microsoft.com/office/drawing/2014/main" id="{4CF31216-F04A-4811-B233-4C384D2E3E40}"/>
                  </a:ext>
                </a:extLst>
              </p:cNvPr>
              <p:cNvGrpSpPr/>
              <p:nvPr/>
            </p:nvGrpSpPr>
            <p:grpSpPr>
              <a:xfrm>
                <a:off x="2028379" y="4078866"/>
                <a:ext cx="1504883" cy="1693790"/>
                <a:chOff x="2028379" y="4078866"/>
                <a:chExt cx="1504883" cy="1693790"/>
              </a:xfrm>
            </p:grpSpPr>
            <p:cxnSp>
              <p:nvCxnSpPr>
                <p:cNvPr id="221" name="直線接點 220">
                  <a:extLst>
                    <a:ext uri="{FF2B5EF4-FFF2-40B4-BE49-F238E27FC236}">
                      <a16:creationId xmlns:a16="http://schemas.microsoft.com/office/drawing/2014/main" id="{C717B256-C823-42D7-862C-2DA255C265AF}"/>
                    </a:ext>
                  </a:extLst>
                </p:cNvPr>
                <p:cNvCxnSpPr>
                  <a:stCxn id="230" idx="3"/>
                  <a:endCxn id="226" idx="1"/>
                </p:cNvCxnSpPr>
                <p:nvPr/>
              </p:nvCxnSpPr>
              <p:spPr>
                <a:xfrm>
                  <a:off x="2460379" y="5296748"/>
                  <a:ext cx="640883" cy="0"/>
                </a:xfrm>
                <a:prstGeom prst="line">
                  <a:avLst/>
                </a:prstGeom>
                <a:ln w="254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線接點 221">
                  <a:extLst>
                    <a:ext uri="{FF2B5EF4-FFF2-40B4-BE49-F238E27FC236}">
                      <a16:creationId xmlns:a16="http://schemas.microsoft.com/office/drawing/2014/main" id="{CF51815D-61BE-4AD2-A9CF-E3EE36EBF3CB}"/>
                    </a:ext>
                  </a:extLst>
                </p:cNvPr>
                <p:cNvCxnSpPr>
                  <a:stCxn id="227" idx="3"/>
                  <a:endCxn id="225" idx="1"/>
                </p:cNvCxnSpPr>
                <p:nvPr/>
              </p:nvCxnSpPr>
              <p:spPr>
                <a:xfrm>
                  <a:off x="2460379" y="5646656"/>
                  <a:ext cx="640883" cy="0"/>
                </a:xfrm>
                <a:prstGeom prst="line">
                  <a:avLst/>
                </a:prstGeom>
                <a:ln w="254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3" name="圖片 222">
                  <a:extLst>
                    <a:ext uri="{FF2B5EF4-FFF2-40B4-BE49-F238E27FC236}">
                      <a16:creationId xmlns:a16="http://schemas.microsoft.com/office/drawing/2014/main" id="{FBB0F3B3-87C9-4396-9809-0315834C3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1554" y="4078866"/>
                  <a:ext cx="542634" cy="432000"/>
                </a:xfrm>
                <a:prstGeom prst="rect">
                  <a:avLst/>
                </a:prstGeom>
              </p:spPr>
            </p:pic>
            <p:sp>
              <p:nvSpPr>
                <p:cNvPr id="224" name="圓角矩形 99">
                  <a:extLst>
                    <a:ext uri="{FF2B5EF4-FFF2-40B4-BE49-F238E27FC236}">
                      <a16:creationId xmlns:a16="http://schemas.microsoft.com/office/drawing/2014/main" id="{FCC8ACB0-BC95-4E7E-87FD-E0E1A3B1A31C}"/>
                    </a:ext>
                  </a:extLst>
                </p:cNvPr>
                <p:cNvSpPr/>
                <p:nvPr/>
              </p:nvSpPr>
              <p:spPr>
                <a:xfrm>
                  <a:off x="2564820" y="5170748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教師</a:t>
                  </a:r>
                </a:p>
              </p:txBody>
            </p:sp>
            <p:sp>
              <p:nvSpPr>
                <p:cNvPr id="225" name="圓角矩形 103">
                  <a:extLst>
                    <a:ext uri="{FF2B5EF4-FFF2-40B4-BE49-F238E27FC236}">
                      <a16:creationId xmlns:a16="http://schemas.microsoft.com/office/drawing/2014/main" id="{BFE7E6D2-406A-49D0-99F8-8116F3AD8F0C}"/>
                    </a:ext>
                  </a:extLst>
                </p:cNvPr>
                <p:cNvSpPr/>
                <p:nvPr/>
              </p:nvSpPr>
              <p:spPr>
                <a:xfrm>
                  <a:off x="3101262" y="5520656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小老師</a:t>
                  </a:r>
                </a:p>
              </p:txBody>
            </p:sp>
            <p:sp>
              <p:nvSpPr>
                <p:cNvPr id="226" name="圓角矩形 107">
                  <a:extLst>
                    <a:ext uri="{FF2B5EF4-FFF2-40B4-BE49-F238E27FC236}">
                      <a16:creationId xmlns:a16="http://schemas.microsoft.com/office/drawing/2014/main" id="{B1FD2C8A-1B9F-4D70-940D-615ECE3D65FC}"/>
                    </a:ext>
                  </a:extLst>
                </p:cNvPr>
                <p:cNvSpPr/>
                <p:nvPr/>
              </p:nvSpPr>
              <p:spPr>
                <a:xfrm>
                  <a:off x="3101262" y="5170748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業師</a:t>
                  </a:r>
                </a:p>
              </p:txBody>
            </p:sp>
            <p:sp>
              <p:nvSpPr>
                <p:cNvPr id="227" name="圓角矩形 108">
                  <a:extLst>
                    <a:ext uri="{FF2B5EF4-FFF2-40B4-BE49-F238E27FC236}">
                      <a16:creationId xmlns:a16="http://schemas.microsoft.com/office/drawing/2014/main" id="{7A21781D-8049-48E8-B102-4763D300C978}"/>
                    </a:ext>
                  </a:extLst>
                </p:cNvPr>
                <p:cNvSpPr/>
                <p:nvPr/>
              </p:nvSpPr>
              <p:spPr>
                <a:xfrm>
                  <a:off x="2028379" y="5520656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外師</a:t>
                  </a:r>
                </a:p>
              </p:txBody>
            </p:sp>
            <p:sp>
              <p:nvSpPr>
                <p:cNvPr id="228" name="圓角矩形 109">
                  <a:extLst>
                    <a:ext uri="{FF2B5EF4-FFF2-40B4-BE49-F238E27FC236}">
                      <a16:creationId xmlns:a16="http://schemas.microsoft.com/office/drawing/2014/main" id="{1CA6DF05-A49F-4CA2-B01B-E349B72D3B3E}"/>
                    </a:ext>
                  </a:extLst>
                </p:cNvPr>
                <p:cNvSpPr/>
                <p:nvPr/>
              </p:nvSpPr>
              <p:spPr>
                <a:xfrm>
                  <a:off x="2564820" y="5520656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導師</a:t>
                  </a:r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F5F735C1-A2B6-4D57-B55C-BFA14732AB65}"/>
                    </a:ext>
                  </a:extLst>
                </p:cNvPr>
                <p:cNvSpPr/>
                <p:nvPr/>
              </p:nvSpPr>
              <p:spPr>
                <a:xfrm>
                  <a:off x="2372502" y="4569699"/>
                  <a:ext cx="820738" cy="49244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pPr algn="ctr"/>
                  <a:r>
                    <a:rPr lang="zh-TW" altLang="en-US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多面向</a:t>
                  </a:r>
                  <a:endPara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zh-TW" altLang="en-US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輔導機制</a:t>
                  </a:r>
                </a:p>
              </p:txBody>
            </p:sp>
            <p:sp>
              <p:nvSpPr>
                <p:cNvPr id="230" name="圓角矩形 137">
                  <a:extLst>
                    <a:ext uri="{FF2B5EF4-FFF2-40B4-BE49-F238E27FC236}">
                      <a16:creationId xmlns:a16="http://schemas.microsoft.com/office/drawing/2014/main" id="{ADFA304A-AE7C-43D2-8861-14AA15396622}"/>
                    </a:ext>
                  </a:extLst>
                </p:cNvPr>
                <p:cNvSpPr/>
                <p:nvPr/>
              </p:nvSpPr>
              <p:spPr>
                <a:xfrm>
                  <a:off x="2028379" y="5170748"/>
                  <a:ext cx="432000" cy="252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zh-TW" altLang="en-US" sz="1200" dirty="0">
                      <a:solidFill>
                        <a:srgbClr val="00B1E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伴師</a:t>
                  </a:r>
                </a:p>
              </p:txBody>
            </p:sp>
            <p:cxnSp>
              <p:nvCxnSpPr>
                <p:cNvPr id="231" name="直線接點 230">
                  <a:extLst>
                    <a:ext uri="{FF2B5EF4-FFF2-40B4-BE49-F238E27FC236}">
                      <a16:creationId xmlns:a16="http://schemas.microsoft.com/office/drawing/2014/main" id="{3A860940-4FE3-423B-946C-E33F0145B55B}"/>
                    </a:ext>
                  </a:extLst>
                </p:cNvPr>
                <p:cNvCxnSpPr>
                  <a:stCxn id="230" idx="2"/>
                  <a:endCxn id="227" idx="0"/>
                </p:cNvCxnSpPr>
                <p:nvPr/>
              </p:nvCxnSpPr>
              <p:spPr>
                <a:xfrm>
                  <a:off x="2244379" y="5422748"/>
                  <a:ext cx="0" cy="97908"/>
                </a:xfrm>
                <a:prstGeom prst="line">
                  <a:avLst/>
                </a:prstGeom>
                <a:ln w="254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線接點 231">
                  <a:extLst>
                    <a:ext uri="{FF2B5EF4-FFF2-40B4-BE49-F238E27FC236}">
                      <a16:creationId xmlns:a16="http://schemas.microsoft.com/office/drawing/2014/main" id="{B014C092-A9D9-4397-8EEB-FA6B36D11510}"/>
                    </a:ext>
                  </a:extLst>
                </p:cNvPr>
                <p:cNvCxnSpPr>
                  <a:stCxn id="226" idx="2"/>
                  <a:endCxn id="225" idx="0"/>
                </p:cNvCxnSpPr>
                <p:nvPr/>
              </p:nvCxnSpPr>
              <p:spPr>
                <a:xfrm>
                  <a:off x="3317262" y="5422748"/>
                  <a:ext cx="0" cy="97908"/>
                </a:xfrm>
                <a:prstGeom prst="line">
                  <a:avLst/>
                </a:prstGeom>
                <a:ln w="254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67AB81E9-2318-48FF-809C-19B397B78A67}"/>
                </a:ext>
              </a:extLst>
            </p:cNvPr>
            <p:cNvCxnSpPr>
              <a:stCxn id="224" idx="0"/>
              <a:endCxn id="229" idx="2"/>
            </p:cNvCxnSpPr>
            <p:nvPr/>
          </p:nvCxnSpPr>
          <p:spPr>
            <a:xfrm flipV="1">
              <a:off x="2780820" y="5062142"/>
              <a:ext cx="2051" cy="10860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B84E09A8-3B8F-4917-8862-30EFC5F0ED63}"/>
              </a:ext>
            </a:extLst>
          </p:cNvPr>
          <p:cNvGrpSpPr/>
          <p:nvPr/>
        </p:nvGrpSpPr>
        <p:grpSpPr>
          <a:xfrm>
            <a:off x="5195485" y="1007674"/>
            <a:ext cx="1383765" cy="1833312"/>
            <a:chOff x="7042118" y="1135980"/>
            <a:chExt cx="1383765" cy="1833312"/>
          </a:xfrm>
        </p:grpSpPr>
        <p:sp>
          <p:nvSpPr>
            <p:cNvPr id="234" name="向上箭號 236">
              <a:extLst>
                <a:ext uri="{FF2B5EF4-FFF2-40B4-BE49-F238E27FC236}">
                  <a16:creationId xmlns:a16="http://schemas.microsoft.com/office/drawing/2014/main" id="{FB5D67B4-05B4-44EA-A438-E5DDDE3EA3CC}"/>
                </a:ext>
              </a:extLst>
            </p:cNvPr>
            <p:cNvSpPr/>
            <p:nvPr/>
          </p:nvSpPr>
          <p:spPr>
            <a:xfrm rot="10800000">
              <a:off x="7550980" y="2753848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5" name="圖片 234">
              <a:extLst>
                <a:ext uri="{FF2B5EF4-FFF2-40B4-BE49-F238E27FC236}">
                  <a16:creationId xmlns:a16="http://schemas.microsoft.com/office/drawing/2014/main" id="{6E96636A-BFA6-4CDE-B452-F3C297C1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00" y="2226208"/>
              <a:ext cx="360000" cy="360000"/>
            </a:xfrm>
            <a:prstGeom prst="rect">
              <a:avLst/>
            </a:prstGeom>
          </p:spPr>
        </p:pic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86A1ECD1-9F43-44D2-8543-F54DB8E8D709}"/>
                </a:ext>
              </a:extLst>
            </p:cNvPr>
            <p:cNvSpPr/>
            <p:nvPr/>
          </p:nvSpPr>
          <p:spPr>
            <a:xfrm>
              <a:off x="7323631" y="1864366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專業團隊</a:t>
              </a:r>
            </a:p>
          </p:txBody>
        </p:sp>
        <p:grpSp>
          <p:nvGrpSpPr>
            <p:cNvPr id="237" name="群組 236">
              <a:extLst>
                <a:ext uri="{FF2B5EF4-FFF2-40B4-BE49-F238E27FC236}">
                  <a16:creationId xmlns:a16="http://schemas.microsoft.com/office/drawing/2014/main" id="{7C9F1D2B-44A2-45C4-A373-BA72C3EF4714}"/>
                </a:ext>
              </a:extLst>
            </p:cNvPr>
            <p:cNvGrpSpPr/>
            <p:nvPr/>
          </p:nvGrpSpPr>
          <p:grpSpPr>
            <a:xfrm>
              <a:off x="7042118" y="1135980"/>
              <a:ext cx="1383765" cy="588042"/>
              <a:chOff x="7058569" y="976327"/>
              <a:chExt cx="1383765" cy="588042"/>
            </a:xfrm>
            <a:solidFill>
              <a:schemeClr val="bg1">
                <a:lumMod val="95000"/>
              </a:schemeClr>
            </a:solidFill>
          </p:grpSpPr>
          <p:sp>
            <p:nvSpPr>
              <p:cNvPr id="240" name="圓角矩形 243">
                <a:extLst>
                  <a:ext uri="{FF2B5EF4-FFF2-40B4-BE49-F238E27FC236}">
                    <a16:creationId xmlns:a16="http://schemas.microsoft.com/office/drawing/2014/main" id="{24F2E0B5-0143-4CED-9137-3DDFDBECD315}"/>
                  </a:ext>
                </a:extLst>
              </p:cNvPr>
              <p:cNvSpPr/>
              <p:nvPr/>
            </p:nvSpPr>
            <p:spPr>
              <a:xfrm>
                <a:off x="7058569" y="976327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工程團隊</a:t>
                </a:r>
              </a:p>
            </p:txBody>
          </p:sp>
          <p:sp>
            <p:nvSpPr>
              <p:cNvPr id="241" name="圓角矩形 244">
                <a:extLst>
                  <a:ext uri="{FF2B5EF4-FFF2-40B4-BE49-F238E27FC236}">
                    <a16:creationId xmlns:a16="http://schemas.microsoft.com/office/drawing/2014/main" id="{C5B71C1F-FD5F-4F85-A107-071382D439A1}"/>
                  </a:ext>
                </a:extLst>
              </p:cNvPr>
              <p:cNvSpPr/>
              <p:nvPr/>
            </p:nvSpPr>
            <p:spPr>
              <a:xfrm>
                <a:off x="7805284" y="1312369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品檢團隊</a:t>
                </a:r>
              </a:p>
            </p:txBody>
          </p:sp>
          <p:sp>
            <p:nvSpPr>
              <p:cNvPr id="242" name="圓角矩形 246">
                <a:extLst>
                  <a:ext uri="{FF2B5EF4-FFF2-40B4-BE49-F238E27FC236}">
                    <a16:creationId xmlns:a16="http://schemas.microsoft.com/office/drawing/2014/main" id="{8A99673D-D56E-46E8-B006-A1FEC644AD0F}"/>
                  </a:ext>
                </a:extLst>
              </p:cNvPr>
              <p:cNvSpPr/>
              <p:nvPr/>
            </p:nvSpPr>
            <p:spPr>
              <a:xfrm>
                <a:off x="7058569" y="1312369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焦點團隊</a:t>
                </a:r>
              </a:p>
            </p:txBody>
          </p:sp>
          <p:sp>
            <p:nvSpPr>
              <p:cNvPr id="243" name="圓角矩形 247">
                <a:extLst>
                  <a:ext uri="{FF2B5EF4-FFF2-40B4-BE49-F238E27FC236}">
                    <a16:creationId xmlns:a16="http://schemas.microsoft.com/office/drawing/2014/main" id="{1743E5DD-D930-4997-BDC1-58114D9B4D23}"/>
                  </a:ext>
                </a:extLst>
              </p:cNvPr>
              <p:cNvSpPr/>
              <p:nvPr/>
            </p:nvSpPr>
            <p:spPr>
              <a:xfrm>
                <a:off x="7805284" y="976327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開發團隊</a:t>
                </a:r>
              </a:p>
            </p:txBody>
          </p:sp>
          <p:cxnSp>
            <p:nvCxnSpPr>
              <p:cNvPr id="244" name="直線接點 243">
                <a:extLst>
                  <a:ext uri="{FF2B5EF4-FFF2-40B4-BE49-F238E27FC236}">
                    <a16:creationId xmlns:a16="http://schemas.microsoft.com/office/drawing/2014/main" id="{B4D1C420-0E21-4DB3-BFB8-A45436E5D13B}"/>
                  </a:ext>
                </a:extLst>
              </p:cNvPr>
              <p:cNvCxnSpPr>
                <a:stCxn id="243" idx="1"/>
                <a:endCxn id="240" idx="3"/>
              </p:cNvCxnSpPr>
              <p:nvPr/>
            </p:nvCxnSpPr>
            <p:spPr>
              <a:xfrm flipH="1">
                <a:off x="7695619" y="1102327"/>
                <a:ext cx="109665" cy="0"/>
              </a:xfrm>
              <a:prstGeom prst="line">
                <a:avLst/>
              </a:prstGeom>
              <a:grpFill/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線接點 244">
                <a:extLst>
                  <a:ext uri="{FF2B5EF4-FFF2-40B4-BE49-F238E27FC236}">
                    <a16:creationId xmlns:a16="http://schemas.microsoft.com/office/drawing/2014/main" id="{F6DA55D7-67FD-4F55-9BDA-F8AF984A73EC}"/>
                  </a:ext>
                </a:extLst>
              </p:cNvPr>
              <p:cNvCxnSpPr>
                <a:stCxn id="240" idx="2"/>
                <a:endCxn id="242" idx="0"/>
              </p:cNvCxnSpPr>
              <p:nvPr/>
            </p:nvCxnSpPr>
            <p:spPr>
              <a:xfrm>
                <a:off x="7377094" y="1228327"/>
                <a:ext cx="0" cy="84042"/>
              </a:xfrm>
              <a:prstGeom prst="line">
                <a:avLst/>
              </a:prstGeom>
              <a:grpFill/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線接點 245">
                <a:extLst>
                  <a:ext uri="{FF2B5EF4-FFF2-40B4-BE49-F238E27FC236}">
                    <a16:creationId xmlns:a16="http://schemas.microsoft.com/office/drawing/2014/main" id="{7B45B057-2FDE-4B3E-AC4E-2357AFB36FF4}"/>
                  </a:ext>
                </a:extLst>
              </p:cNvPr>
              <p:cNvCxnSpPr>
                <a:stCxn id="243" idx="2"/>
                <a:endCxn id="241" idx="0"/>
              </p:cNvCxnSpPr>
              <p:nvPr/>
            </p:nvCxnSpPr>
            <p:spPr>
              <a:xfrm>
                <a:off x="8123809" y="1228327"/>
                <a:ext cx="0" cy="84042"/>
              </a:xfrm>
              <a:prstGeom prst="line">
                <a:avLst/>
              </a:prstGeom>
              <a:grpFill/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8" name="肘形接點 240">
              <a:extLst>
                <a:ext uri="{FF2B5EF4-FFF2-40B4-BE49-F238E27FC236}">
                  <a16:creationId xmlns:a16="http://schemas.microsoft.com/office/drawing/2014/main" id="{8B815166-109E-401C-8017-82FA107C5499}"/>
                </a:ext>
              </a:extLst>
            </p:cNvPr>
            <p:cNvCxnSpPr>
              <a:stCxn id="242" idx="3"/>
              <a:endCxn id="236" idx="0"/>
            </p:cNvCxnSpPr>
            <p:nvPr/>
          </p:nvCxnSpPr>
          <p:spPr>
            <a:xfrm>
              <a:off x="7679168" y="1598022"/>
              <a:ext cx="54832" cy="266344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肘形接點 241">
              <a:extLst>
                <a:ext uri="{FF2B5EF4-FFF2-40B4-BE49-F238E27FC236}">
                  <a16:creationId xmlns:a16="http://schemas.microsoft.com/office/drawing/2014/main" id="{CD5F8FE8-2D2F-4C3B-BE97-D6708088802E}"/>
                </a:ext>
              </a:extLst>
            </p:cNvPr>
            <p:cNvCxnSpPr>
              <a:stCxn id="241" idx="1"/>
              <a:endCxn id="236" idx="0"/>
            </p:cNvCxnSpPr>
            <p:nvPr/>
          </p:nvCxnSpPr>
          <p:spPr>
            <a:xfrm rot="10800000" flipV="1">
              <a:off x="7734001" y="1598022"/>
              <a:ext cx="54833" cy="266344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B51D357-8E34-4C9A-BD27-2F33989FD9C6}"/>
              </a:ext>
            </a:extLst>
          </p:cNvPr>
          <p:cNvGrpSpPr/>
          <p:nvPr/>
        </p:nvGrpSpPr>
        <p:grpSpPr>
          <a:xfrm>
            <a:off x="5476998" y="3607860"/>
            <a:ext cx="820738" cy="1079754"/>
            <a:chOff x="7323631" y="3736166"/>
            <a:chExt cx="820738" cy="1079754"/>
          </a:xfrm>
        </p:grpSpPr>
        <p:pic>
          <p:nvPicPr>
            <p:cNvPr id="248" name="圖片 247">
              <a:extLst>
                <a:ext uri="{FF2B5EF4-FFF2-40B4-BE49-F238E27FC236}">
                  <a16:creationId xmlns:a16="http://schemas.microsoft.com/office/drawing/2014/main" id="{9FB9FD04-815B-4744-87CD-1797BC9C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949" y="4044763"/>
              <a:ext cx="466103" cy="466103"/>
            </a:xfrm>
            <a:prstGeom prst="rect">
              <a:avLst/>
            </a:prstGeom>
          </p:spPr>
        </p:pic>
        <p:sp>
          <p:nvSpPr>
            <p:cNvPr id="249" name="向上箭號 257">
              <a:extLst>
                <a:ext uri="{FF2B5EF4-FFF2-40B4-BE49-F238E27FC236}">
                  <a16:creationId xmlns:a16="http://schemas.microsoft.com/office/drawing/2014/main" id="{6274C816-9D43-4BD4-9AA9-4C8097658FFF}"/>
                </a:ext>
              </a:extLst>
            </p:cNvPr>
            <p:cNvSpPr/>
            <p:nvPr/>
          </p:nvSpPr>
          <p:spPr>
            <a:xfrm>
              <a:off x="7550980" y="3736166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9F106614-450D-4BF5-A355-FE9C2E9FFB65}"/>
                </a:ext>
              </a:extLst>
            </p:cNvPr>
            <p:cNvSpPr/>
            <p:nvPr/>
          </p:nvSpPr>
          <p:spPr>
            <a:xfrm>
              <a:off x="7323631" y="4569699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報告演練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CF999051-ADFA-4126-B5B5-6F80F17A5C9A}"/>
              </a:ext>
            </a:extLst>
          </p:cNvPr>
          <p:cNvGrpSpPr/>
          <p:nvPr/>
        </p:nvGrpSpPr>
        <p:grpSpPr>
          <a:xfrm>
            <a:off x="7017997" y="3585833"/>
            <a:ext cx="1276138" cy="1838193"/>
            <a:chOff x="5512889" y="3736166"/>
            <a:chExt cx="1276138" cy="1838193"/>
          </a:xfrm>
        </p:grpSpPr>
        <p:sp>
          <p:nvSpPr>
            <p:cNvPr id="252" name="向上箭號 380">
              <a:extLst>
                <a:ext uri="{FF2B5EF4-FFF2-40B4-BE49-F238E27FC236}">
                  <a16:creationId xmlns:a16="http://schemas.microsoft.com/office/drawing/2014/main" id="{97C97A47-11C1-49F1-86E6-900A89A706A5}"/>
                </a:ext>
              </a:extLst>
            </p:cNvPr>
            <p:cNvSpPr/>
            <p:nvPr/>
          </p:nvSpPr>
          <p:spPr>
            <a:xfrm>
              <a:off x="5969799" y="3736166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3" name="圖片 252">
              <a:extLst>
                <a:ext uri="{FF2B5EF4-FFF2-40B4-BE49-F238E27FC236}">
                  <a16:creationId xmlns:a16="http://schemas.microsoft.com/office/drawing/2014/main" id="{00BFB98F-E301-45EA-87F6-0E17FAF0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819" y="4078866"/>
              <a:ext cx="432000" cy="432000"/>
            </a:xfrm>
            <a:prstGeom prst="rect">
              <a:avLst/>
            </a:prstGeom>
          </p:spPr>
        </p:pic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B9DADE76-BFB4-4341-BDCA-9AE74C37D01A}"/>
                </a:ext>
              </a:extLst>
            </p:cNvPr>
            <p:cNvSpPr/>
            <p:nvPr/>
          </p:nvSpPr>
          <p:spPr>
            <a:xfrm>
              <a:off x="5742451" y="4569699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獎助學金</a:t>
              </a:r>
            </a:p>
          </p:txBody>
        </p:sp>
        <p:sp>
          <p:nvSpPr>
            <p:cNvPr id="255" name="圓角矩形 383">
              <a:extLst>
                <a:ext uri="{FF2B5EF4-FFF2-40B4-BE49-F238E27FC236}">
                  <a16:creationId xmlns:a16="http://schemas.microsoft.com/office/drawing/2014/main" id="{F27C4614-79C1-40E3-805B-A52FCDDDB932}"/>
                </a:ext>
              </a:extLst>
            </p:cNvPr>
            <p:cNvSpPr/>
            <p:nvPr/>
          </p:nvSpPr>
          <p:spPr>
            <a:xfrm>
              <a:off x="5512889" y="4957996"/>
              <a:ext cx="576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學校</a:t>
              </a:r>
            </a:p>
          </p:txBody>
        </p:sp>
        <p:sp>
          <p:nvSpPr>
            <p:cNvPr id="256" name="圓角矩形 384">
              <a:extLst>
                <a:ext uri="{FF2B5EF4-FFF2-40B4-BE49-F238E27FC236}">
                  <a16:creationId xmlns:a16="http://schemas.microsoft.com/office/drawing/2014/main" id="{94DF8956-2A57-43FD-83EA-FF3B754C1B3C}"/>
                </a:ext>
              </a:extLst>
            </p:cNvPr>
            <p:cNvSpPr/>
            <p:nvPr/>
          </p:nvSpPr>
          <p:spPr>
            <a:xfrm>
              <a:off x="5512889" y="5322359"/>
              <a:ext cx="576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政府</a:t>
              </a:r>
            </a:p>
          </p:txBody>
        </p:sp>
        <p:sp>
          <p:nvSpPr>
            <p:cNvPr id="257" name="圓角矩形 385">
              <a:extLst>
                <a:ext uri="{FF2B5EF4-FFF2-40B4-BE49-F238E27FC236}">
                  <a16:creationId xmlns:a16="http://schemas.microsoft.com/office/drawing/2014/main" id="{7B194828-2EAE-4460-858C-860591E9BF15}"/>
                </a:ext>
              </a:extLst>
            </p:cNvPr>
            <p:cNvSpPr/>
            <p:nvPr/>
          </p:nvSpPr>
          <p:spPr>
            <a:xfrm>
              <a:off x="6213027" y="4957996"/>
              <a:ext cx="576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企業</a:t>
              </a:r>
            </a:p>
          </p:txBody>
        </p:sp>
        <p:sp>
          <p:nvSpPr>
            <p:cNvPr id="258" name="圓角矩形 386">
              <a:extLst>
                <a:ext uri="{FF2B5EF4-FFF2-40B4-BE49-F238E27FC236}">
                  <a16:creationId xmlns:a16="http://schemas.microsoft.com/office/drawing/2014/main" id="{A6C0BA3A-FE44-491A-A267-677EA93566E9}"/>
                </a:ext>
              </a:extLst>
            </p:cNvPr>
            <p:cNvSpPr/>
            <p:nvPr/>
          </p:nvSpPr>
          <p:spPr>
            <a:xfrm>
              <a:off x="6213027" y="5322359"/>
              <a:ext cx="576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公會</a:t>
              </a:r>
            </a:p>
          </p:txBody>
        </p:sp>
        <p:cxnSp>
          <p:nvCxnSpPr>
            <p:cNvPr id="259" name="直線接點 258">
              <a:extLst>
                <a:ext uri="{FF2B5EF4-FFF2-40B4-BE49-F238E27FC236}">
                  <a16:creationId xmlns:a16="http://schemas.microsoft.com/office/drawing/2014/main" id="{907014CF-4098-4B1F-8653-C9E4704EC1B7}"/>
                </a:ext>
              </a:extLst>
            </p:cNvPr>
            <p:cNvCxnSpPr>
              <a:stCxn id="255" idx="2"/>
              <a:endCxn id="256" idx="0"/>
            </p:cNvCxnSpPr>
            <p:nvPr/>
          </p:nvCxnSpPr>
          <p:spPr>
            <a:xfrm>
              <a:off x="5800889" y="5209996"/>
              <a:ext cx="0" cy="1123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接點 259">
              <a:extLst>
                <a:ext uri="{FF2B5EF4-FFF2-40B4-BE49-F238E27FC236}">
                  <a16:creationId xmlns:a16="http://schemas.microsoft.com/office/drawing/2014/main" id="{DE195C74-3E1D-4EB5-B50B-83F1B65F7A79}"/>
                </a:ext>
              </a:extLst>
            </p:cNvPr>
            <p:cNvCxnSpPr>
              <a:stCxn id="257" idx="2"/>
              <a:endCxn id="258" idx="0"/>
            </p:cNvCxnSpPr>
            <p:nvPr/>
          </p:nvCxnSpPr>
          <p:spPr>
            <a:xfrm>
              <a:off x="6501027" y="5209996"/>
              <a:ext cx="0" cy="1123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接點 260">
              <a:extLst>
                <a:ext uri="{FF2B5EF4-FFF2-40B4-BE49-F238E27FC236}">
                  <a16:creationId xmlns:a16="http://schemas.microsoft.com/office/drawing/2014/main" id="{94FA95F2-0BAF-4359-A045-095E3DC43B0B}"/>
                </a:ext>
              </a:extLst>
            </p:cNvPr>
            <p:cNvCxnSpPr>
              <a:stCxn id="256" idx="3"/>
              <a:endCxn id="258" idx="1"/>
            </p:cNvCxnSpPr>
            <p:nvPr/>
          </p:nvCxnSpPr>
          <p:spPr>
            <a:xfrm>
              <a:off x="6088889" y="5448359"/>
              <a:ext cx="124138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肘形接點 390">
              <a:extLst>
                <a:ext uri="{FF2B5EF4-FFF2-40B4-BE49-F238E27FC236}">
                  <a16:creationId xmlns:a16="http://schemas.microsoft.com/office/drawing/2014/main" id="{BCD4915F-ADF3-41DE-9A87-6A35D6140562}"/>
                </a:ext>
              </a:extLst>
            </p:cNvPr>
            <p:cNvCxnSpPr>
              <a:stCxn id="255" idx="3"/>
              <a:endCxn id="254" idx="2"/>
            </p:cNvCxnSpPr>
            <p:nvPr/>
          </p:nvCxnSpPr>
          <p:spPr>
            <a:xfrm flipV="1">
              <a:off x="6088889" y="4815920"/>
              <a:ext cx="63931" cy="268076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肘形接點 391">
              <a:extLst>
                <a:ext uri="{FF2B5EF4-FFF2-40B4-BE49-F238E27FC236}">
                  <a16:creationId xmlns:a16="http://schemas.microsoft.com/office/drawing/2014/main" id="{557A6A93-0A32-4ADF-807C-CFA9806D5532}"/>
                </a:ext>
              </a:extLst>
            </p:cNvPr>
            <p:cNvCxnSpPr>
              <a:stCxn id="257" idx="1"/>
              <a:endCxn id="254" idx="2"/>
            </p:cNvCxnSpPr>
            <p:nvPr/>
          </p:nvCxnSpPr>
          <p:spPr>
            <a:xfrm rot="10800000">
              <a:off x="6152821" y="4815920"/>
              <a:ext cx="60207" cy="268076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群組 263">
            <a:extLst>
              <a:ext uri="{FF2B5EF4-FFF2-40B4-BE49-F238E27FC236}">
                <a16:creationId xmlns:a16="http://schemas.microsoft.com/office/drawing/2014/main" id="{5E0EA778-25B4-462B-862D-67E397FE964B}"/>
              </a:ext>
            </a:extLst>
          </p:cNvPr>
          <p:cNvGrpSpPr/>
          <p:nvPr/>
        </p:nvGrpSpPr>
        <p:grpSpPr>
          <a:xfrm>
            <a:off x="6966045" y="985648"/>
            <a:ext cx="1383765" cy="1833311"/>
            <a:chOff x="5460937" y="1135981"/>
            <a:chExt cx="1383765" cy="1833311"/>
          </a:xfrm>
        </p:grpSpPr>
        <p:sp>
          <p:nvSpPr>
            <p:cNvPr id="265" name="向上箭號 393">
              <a:extLst>
                <a:ext uri="{FF2B5EF4-FFF2-40B4-BE49-F238E27FC236}">
                  <a16:creationId xmlns:a16="http://schemas.microsoft.com/office/drawing/2014/main" id="{A0BCCDAF-1D15-4695-8DEB-1B06FB6046E2}"/>
                </a:ext>
              </a:extLst>
            </p:cNvPr>
            <p:cNvSpPr/>
            <p:nvPr/>
          </p:nvSpPr>
          <p:spPr>
            <a:xfrm rot="10800000">
              <a:off x="5969799" y="2753848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75CE93AA-22C7-4ECA-A088-5B4AA5CD39D1}"/>
                </a:ext>
              </a:extLst>
            </p:cNvPr>
            <p:cNvSpPr/>
            <p:nvPr/>
          </p:nvSpPr>
          <p:spPr>
            <a:xfrm>
              <a:off x="5742450" y="1864366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育成輔導</a:t>
              </a:r>
            </a:p>
          </p:txBody>
        </p:sp>
        <p:pic>
          <p:nvPicPr>
            <p:cNvPr id="267" name="圖片 266">
              <a:extLst>
                <a:ext uri="{FF2B5EF4-FFF2-40B4-BE49-F238E27FC236}">
                  <a16:creationId xmlns:a16="http://schemas.microsoft.com/office/drawing/2014/main" id="{327E7179-4759-46F8-9B81-D71A39C6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819" y="2190208"/>
              <a:ext cx="432000" cy="432000"/>
            </a:xfrm>
            <a:prstGeom prst="rect">
              <a:avLst/>
            </a:prstGeom>
          </p:spPr>
        </p:pic>
        <p:grpSp>
          <p:nvGrpSpPr>
            <p:cNvPr id="268" name="群組 267">
              <a:extLst>
                <a:ext uri="{FF2B5EF4-FFF2-40B4-BE49-F238E27FC236}">
                  <a16:creationId xmlns:a16="http://schemas.microsoft.com/office/drawing/2014/main" id="{072D1E6E-7BF9-40BE-BAC3-70627C52EF60}"/>
                </a:ext>
              </a:extLst>
            </p:cNvPr>
            <p:cNvGrpSpPr/>
            <p:nvPr/>
          </p:nvGrpSpPr>
          <p:grpSpPr>
            <a:xfrm>
              <a:off x="5460937" y="1135981"/>
              <a:ext cx="1383765" cy="588042"/>
              <a:chOff x="5460937" y="976327"/>
              <a:chExt cx="1383765" cy="588042"/>
            </a:xfrm>
            <a:solidFill>
              <a:schemeClr val="bg1">
                <a:lumMod val="95000"/>
              </a:schemeClr>
            </a:solidFill>
          </p:grpSpPr>
          <p:sp>
            <p:nvSpPr>
              <p:cNvPr id="274" name="圓角矩形 402">
                <a:extLst>
                  <a:ext uri="{FF2B5EF4-FFF2-40B4-BE49-F238E27FC236}">
                    <a16:creationId xmlns:a16="http://schemas.microsoft.com/office/drawing/2014/main" id="{703CF181-EA9C-426E-B7F2-7C119262ACF8}"/>
                  </a:ext>
                </a:extLst>
              </p:cNvPr>
              <p:cNvSpPr/>
              <p:nvPr/>
            </p:nvSpPr>
            <p:spPr>
              <a:xfrm>
                <a:off x="5460937" y="976327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創新育成</a:t>
                </a:r>
              </a:p>
            </p:txBody>
          </p:sp>
          <p:sp>
            <p:nvSpPr>
              <p:cNvPr id="275" name="圓角矩形 403">
                <a:extLst>
                  <a:ext uri="{FF2B5EF4-FFF2-40B4-BE49-F238E27FC236}">
                    <a16:creationId xmlns:a16="http://schemas.microsoft.com/office/drawing/2014/main" id="{8799E47B-BDA8-46FA-8056-3FE0D4C358D7}"/>
                  </a:ext>
                </a:extLst>
              </p:cNvPr>
              <p:cNvSpPr/>
              <p:nvPr/>
            </p:nvSpPr>
            <p:spPr>
              <a:xfrm>
                <a:off x="6207652" y="1312369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地方政府</a:t>
                </a:r>
              </a:p>
            </p:txBody>
          </p:sp>
          <p:sp>
            <p:nvSpPr>
              <p:cNvPr id="276" name="圓角矩形 404">
                <a:extLst>
                  <a:ext uri="{FF2B5EF4-FFF2-40B4-BE49-F238E27FC236}">
                    <a16:creationId xmlns:a16="http://schemas.microsoft.com/office/drawing/2014/main" id="{DD211E06-BF87-4CD4-9257-6511C454EE2A}"/>
                  </a:ext>
                </a:extLst>
              </p:cNvPr>
              <p:cNvSpPr/>
              <p:nvPr/>
            </p:nvSpPr>
            <p:spPr>
              <a:xfrm>
                <a:off x="5460937" y="1312369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國際育成</a:t>
                </a:r>
              </a:p>
            </p:txBody>
          </p:sp>
          <p:sp>
            <p:nvSpPr>
              <p:cNvPr id="277" name="圓角矩形 405">
                <a:extLst>
                  <a:ext uri="{FF2B5EF4-FFF2-40B4-BE49-F238E27FC236}">
                    <a16:creationId xmlns:a16="http://schemas.microsoft.com/office/drawing/2014/main" id="{05CB1198-2BC7-4758-8A24-A348F24E6E63}"/>
                  </a:ext>
                </a:extLst>
              </p:cNvPr>
              <p:cNvSpPr/>
              <p:nvPr/>
            </p:nvSpPr>
            <p:spPr>
              <a:xfrm>
                <a:off x="6207652" y="976327"/>
                <a:ext cx="637050" cy="252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200" dirty="0">
                    <a:solidFill>
                      <a:srgbClr val="00B1E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產業園區</a:t>
                </a:r>
              </a:p>
            </p:txBody>
          </p:sp>
        </p:grpSp>
        <p:cxnSp>
          <p:nvCxnSpPr>
            <p:cNvPr id="269" name="直線接點 268">
              <a:extLst>
                <a:ext uri="{FF2B5EF4-FFF2-40B4-BE49-F238E27FC236}">
                  <a16:creationId xmlns:a16="http://schemas.microsoft.com/office/drawing/2014/main" id="{DE6AD76E-1AB1-477D-80C3-567ECEE98347}"/>
                </a:ext>
              </a:extLst>
            </p:cNvPr>
            <p:cNvCxnSpPr>
              <a:stCxn id="277" idx="1"/>
              <a:endCxn id="274" idx="3"/>
            </p:cNvCxnSpPr>
            <p:nvPr/>
          </p:nvCxnSpPr>
          <p:spPr>
            <a:xfrm flipH="1">
              <a:off x="6097987" y="1261981"/>
              <a:ext cx="109665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79CC1AEF-BA97-48B0-B97D-513C4CCE0C4F}"/>
                </a:ext>
              </a:extLst>
            </p:cNvPr>
            <p:cNvCxnSpPr>
              <a:stCxn id="274" idx="2"/>
              <a:endCxn id="276" idx="0"/>
            </p:cNvCxnSpPr>
            <p:nvPr/>
          </p:nvCxnSpPr>
          <p:spPr>
            <a:xfrm>
              <a:off x="5779462" y="1387981"/>
              <a:ext cx="0" cy="84042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EB39F69F-DA4B-4059-9126-3AE912CDB6FF}"/>
                </a:ext>
              </a:extLst>
            </p:cNvPr>
            <p:cNvCxnSpPr>
              <a:stCxn id="277" idx="2"/>
              <a:endCxn id="275" idx="0"/>
            </p:cNvCxnSpPr>
            <p:nvPr/>
          </p:nvCxnSpPr>
          <p:spPr>
            <a:xfrm>
              <a:off x="6526177" y="1387981"/>
              <a:ext cx="0" cy="84042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肘形接點 400">
              <a:extLst>
                <a:ext uri="{FF2B5EF4-FFF2-40B4-BE49-F238E27FC236}">
                  <a16:creationId xmlns:a16="http://schemas.microsoft.com/office/drawing/2014/main" id="{7652FEFB-8D7C-4E3C-8CBC-70955653EFA1}"/>
                </a:ext>
              </a:extLst>
            </p:cNvPr>
            <p:cNvCxnSpPr>
              <a:stCxn id="276" idx="3"/>
              <a:endCxn id="266" idx="0"/>
            </p:cNvCxnSpPr>
            <p:nvPr/>
          </p:nvCxnSpPr>
          <p:spPr>
            <a:xfrm>
              <a:off x="6097987" y="1598023"/>
              <a:ext cx="54832" cy="266343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肘形接點 401">
              <a:extLst>
                <a:ext uri="{FF2B5EF4-FFF2-40B4-BE49-F238E27FC236}">
                  <a16:creationId xmlns:a16="http://schemas.microsoft.com/office/drawing/2014/main" id="{4886031D-15C4-4ABB-A3EC-EA6ABCEF1011}"/>
                </a:ext>
              </a:extLst>
            </p:cNvPr>
            <p:cNvCxnSpPr>
              <a:stCxn id="275" idx="1"/>
              <a:endCxn id="266" idx="0"/>
            </p:cNvCxnSpPr>
            <p:nvPr/>
          </p:nvCxnSpPr>
          <p:spPr>
            <a:xfrm rot="10800000" flipV="1">
              <a:off x="6152820" y="1598022"/>
              <a:ext cx="54833" cy="266343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5B140908-FC7E-490A-8950-8F61C02903CA}"/>
              </a:ext>
            </a:extLst>
          </p:cNvPr>
          <p:cNvGrpSpPr/>
          <p:nvPr/>
        </p:nvGrpSpPr>
        <p:grpSpPr>
          <a:xfrm>
            <a:off x="4936749" y="3101217"/>
            <a:ext cx="1448635" cy="276999"/>
            <a:chOff x="4936749" y="3240917"/>
            <a:chExt cx="1448635" cy="276999"/>
          </a:xfrm>
        </p:grpSpPr>
        <p:cxnSp>
          <p:nvCxnSpPr>
            <p:cNvPr id="279" name="直線單箭頭接點 278">
              <a:extLst>
                <a:ext uri="{FF2B5EF4-FFF2-40B4-BE49-F238E27FC236}">
                  <a16:creationId xmlns:a16="http://schemas.microsoft.com/office/drawing/2014/main" id="{D3863DED-2471-4872-BF7D-C54C481F53F4}"/>
                </a:ext>
              </a:extLst>
            </p:cNvPr>
            <p:cNvCxnSpPr>
              <a:stCxn id="190" idx="3"/>
              <a:endCxn id="280" idx="1"/>
            </p:cNvCxnSpPr>
            <p:nvPr/>
          </p:nvCxnSpPr>
          <p:spPr>
            <a:xfrm>
              <a:off x="4936749" y="3364848"/>
              <a:ext cx="452602" cy="14569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4D5460AC-2041-44ED-B1B7-B29A96A05628}"/>
                </a:ext>
              </a:extLst>
            </p:cNvPr>
            <p:cNvSpPr/>
            <p:nvPr/>
          </p:nvSpPr>
          <p:spPr>
            <a:xfrm>
              <a:off x="5389351" y="3240917"/>
              <a:ext cx="996033" cy="276999"/>
            </a:xfrm>
            <a:prstGeom prst="rect">
              <a:avLst/>
            </a:prstGeom>
          </p:spPr>
          <p:txBody>
            <a:bodyPr wrap="none" lIns="36000" tIns="0" rIns="36000" bIns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A5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行銷教戰</a:t>
              </a:r>
            </a:p>
          </p:txBody>
        </p:sp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0A54D8DB-B136-41A9-8D1F-72FADDB60E44}"/>
              </a:ext>
            </a:extLst>
          </p:cNvPr>
          <p:cNvGrpSpPr/>
          <p:nvPr/>
        </p:nvGrpSpPr>
        <p:grpSpPr>
          <a:xfrm>
            <a:off x="6385384" y="2875402"/>
            <a:ext cx="1765326" cy="716326"/>
            <a:chOff x="5000926" y="3019385"/>
            <a:chExt cx="1765326" cy="716326"/>
          </a:xfrm>
        </p:grpSpPr>
        <p:grpSp>
          <p:nvGrpSpPr>
            <p:cNvPr id="282" name="群組 281">
              <a:extLst>
                <a:ext uri="{FF2B5EF4-FFF2-40B4-BE49-F238E27FC236}">
                  <a16:creationId xmlns:a16="http://schemas.microsoft.com/office/drawing/2014/main" id="{D103E236-FA5D-4564-9D67-D1528C397CFC}"/>
                </a:ext>
              </a:extLst>
            </p:cNvPr>
            <p:cNvGrpSpPr/>
            <p:nvPr/>
          </p:nvGrpSpPr>
          <p:grpSpPr>
            <a:xfrm>
              <a:off x="5539386" y="3019385"/>
              <a:ext cx="1226866" cy="716326"/>
              <a:chOff x="5792924" y="2854780"/>
              <a:chExt cx="1226866" cy="716326"/>
            </a:xfrm>
          </p:grpSpPr>
          <p:sp>
            <p:nvSpPr>
              <p:cNvPr id="285" name="矩形 284">
                <a:extLst>
                  <a:ext uri="{FF2B5EF4-FFF2-40B4-BE49-F238E27FC236}">
                    <a16:creationId xmlns:a16="http://schemas.microsoft.com/office/drawing/2014/main" id="{42D8E496-C28E-4604-8CEE-65F0E9ACB32D}"/>
                  </a:ext>
                </a:extLst>
              </p:cNvPr>
              <p:cNvSpPr/>
              <p:nvPr/>
            </p:nvSpPr>
            <p:spPr>
              <a:xfrm>
                <a:off x="5792924" y="3294107"/>
                <a:ext cx="1226865" cy="276999"/>
              </a:xfrm>
              <a:prstGeom prst="rect">
                <a:avLst/>
              </a:prstGeom>
            </p:spPr>
            <p:txBody>
              <a:bodyPr wrap="none" lIns="36000" tIns="0" rIns="36000" bIns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00A5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國內外競賽</a:t>
                </a:r>
              </a:p>
            </p:txBody>
          </p: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0A405617-D0E6-4AA8-800B-F88E809A4FA3}"/>
                  </a:ext>
                </a:extLst>
              </p:cNvPr>
              <p:cNvSpPr/>
              <p:nvPr/>
            </p:nvSpPr>
            <p:spPr>
              <a:xfrm>
                <a:off x="5792925" y="2854780"/>
                <a:ext cx="1226865" cy="276999"/>
              </a:xfrm>
              <a:prstGeom prst="rect">
                <a:avLst/>
              </a:prstGeom>
            </p:spPr>
            <p:txBody>
              <a:bodyPr wrap="none" lIns="36000" tIns="0" rIns="36000" bIns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00A5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創意商品化</a:t>
                </a:r>
              </a:p>
            </p:txBody>
          </p:sp>
        </p:grpSp>
        <p:cxnSp>
          <p:nvCxnSpPr>
            <p:cNvPr id="283" name="肘形接點 375">
              <a:extLst>
                <a:ext uri="{FF2B5EF4-FFF2-40B4-BE49-F238E27FC236}">
                  <a16:creationId xmlns:a16="http://schemas.microsoft.com/office/drawing/2014/main" id="{17919EE8-A661-4E6B-9EC8-D7C003651E47}"/>
                </a:ext>
              </a:extLst>
            </p:cNvPr>
            <p:cNvCxnSpPr>
              <a:endCxn id="286" idx="1"/>
            </p:cNvCxnSpPr>
            <p:nvPr/>
          </p:nvCxnSpPr>
          <p:spPr>
            <a:xfrm flipV="1">
              <a:off x="5000926" y="3157885"/>
              <a:ext cx="538461" cy="225815"/>
            </a:xfrm>
            <a:prstGeom prst="bentConnector3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肘形接點 376">
              <a:extLst>
                <a:ext uri="{FF2B5EF4-FFF2-40B4-BE49-F238E27FC236}">
                  <a16:creationId xmlns:a16="http://schemas.microsoft.com/office/drawing/2014/main" id="{A013D332-AAE5-442E-8894-846C69F3053E}"/>
                </a:ext>
              </a:extLst>
            </p:cNvPr>
            <p:cNvCxnSpPr>
              <a:endCxn id="285" idx="1"/>
            </p:cNvCxnSpPr>
            <p:nvPr/>
          </p:nvCxnSpPr>
          <p:spPr>
            <a:xfrm>
              <a:off x="5000926" y="3383700"/>
              <a:ext cx="538460" cy="213512"/>
            </a:xfrm>
            <a:prstGeom prst="bentConnector3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5DED5C17-1272-41D9-AEE7-115D660E0A0D}"/>
              </a:ext>
            </a:extLst>
          </p:cNvPr>
          <p:cNvGrpSpPr/>
          <p:nvPr/>
        </p:nvGrpSpPr>
        <p:grpSpPr>
          <a:xfrm>
            <a:off x="10831135" y="2697848"/>
            <a:ext cx="1113297" cy="1441823"/>
            <a:chOff x="10831135" y="2837548"/>
            <a:chExt cx="1113297" cy="144182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72B8E6A2-19AA-4C78-9CDF-7F206F7904A8}"/>
                </a:ext>
              </a:extLst>
            </p:cNvPr>
            <p:cNvSpPr/>
            <p:nvPr/>
          </p:nvSpPr>
          <p:spPr>
            <a:xfrm>
              <a:off x="10831135" y="391003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傑出校友</a:t>
              </a:r>
            </a:p>
          </p:txBody>
        </p:sp>
        <p:pic>
          <p:nvPicPr>
            <p:cNvPr id="289" name="圖片 288">
              <a:extLst>
                <a:ext uri="{FF2B5EF4-FFF2-40B4-BE49-F238E27FC236}">
                  <a16:creationId xmlns:a16="http://schemas.microsoft.com/office/drawing/2014/main" id="{AABDFE63-7439-484D-A47B-A46447AD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876" y="2837548"/>
              <a:ext cx="1072556" cy="1080000"/>
            </a:xfrm>
            <a:prstGeom prst="rect">
              <a:avLst/>
            </a:prstGeom>
          </p:spPr>
        </p:pic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D6DC97A1-D1A2-40E5-A32B-8AF36A884EC3}"/>
              </a:ext>
            </a:extLst>
          </p:cNvPr>
          <p:cNvGrpSpPr/>
          <p:nvPr/>
        </p:nvGrpSpPr>
        <p:grpSpPr>
          <a:xfrm>
            <a:off x="9494349" y="2881211"/>
            <a:ext cx="1377527" cy="713274"/>
            <a:chOff x="9494349" y="3020911"/>
            <a:chExt cx="1377527" cy="713274"/>
          </a:xfrm>
        </p:grpSpPr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D8EFC2F0-68C7-40E8-9FD4-31C9428A7899}"/>
                </a:ext>
              </a:extLst>
            </p:cNvPr>
            <p:cNvGrpSpPr/>
            <p:nvPr/>
          </p:nvGrpSpPr>
          <p:grpSpPr>
            <a:xfrm>
              <a:off x="9892480" y="3020911"/>
              <a:ext cx="534368" cy="713274"/>
              <a:chOff x="9918596" y="2861867"/>
              <a:chExt cx="534368" cy="713274"/>
            </a:xfrm>
          </p:grpSpPr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6FEB05FF-96C2-4AE6-9699-DB895A1DCD83}"/>
                  </a:ext>
                </a:extLst>
              </p:cNvPr>
              <p:cNvSpPr/>
              <p:nvPr/>
            </p:nvSpPr>
            <p:spPr>
              <a:xfrm>
                <a:off x="9918596" y="2861867"/>
                <a:ext cx="534368" cy="276999"/>
              </a:xfrm>
              <a:prstGeom prst="rect">
                <a:avLst/>
              </a:prstGeom>
            </p:spPr>
            <p:txBody>
              <a:bodyPr wrap="none" lIns="36000" tIns="0" rIns="36000" bIns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創業</a:t>
                </a:r>
              </a:p>
            </p:txBody>
          </p: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F80D2B7C-56C1-4C89-8507-60F5357B198D}"/>
                  </a:ext>
                </a:extLst>
              </p:cNvPr>
              <p:cNvSpPr/>
              <p:nvPr/>
            </p:nvSpPr>
            <p:spPr>
              <a:xfrm>
                <a:off x="9918596" y="3298142"/>
                <a:ext cx="534368" cy="276999"/>
              </a:xfrm>
              <a:prstGeom prst="rect">
                <a:avLst/>
              </a:prstGeom>
            </p:spPr>
            <p:txBody>
              <a:bodyPr wrap="none" lIns="36000" tIns="0" rIns="36000" bIns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就業</a:t>
                </a:r>
              </a:p>
            </p:txBody>
          </p:sp>
        </p:grpSp>
        <p:cxnSp>
          <p:nvCxnSpPr>
            <p:cNvPr id="292" name="肘形接點 413">
              <a:extLst>
                <a:ext uri="{FF2B5EF4-FFF2-40B4-BE49-F238E27FC236}">
                  <a16:creationId xmlns:a16="http://schemas.microsoft.com/office/drawing/2014/main" id="{E1079BFE-0185-40D7-B06F-6C69E4681B5F}"/>
                </a:ext>
              </a:extLst>
            </p:cNvPr>
            <p:cNvCxnSpPr>
              <a:stCxn id="309" idx="3"/>
              <a:endCxn id="296" idx="1"/>
            </p:cNvCxnSpPr>
            <p:nvPr/>
          </p:nvCxnSpPr>
          <p:spPr>
            <a:xfrm flipV="1">
              <a:off x="9494349" y="3159411"/>
              <a:ext cx="398131" cy="218138"/>
            </a:xfrm>
            <a:prstGeom prst="bentConnector3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肘形接點 414">
              <a:extLst>
                <a:ext uri="{FF2B5EF4-FFF2-40B4-BE49-F238E27FC236}">
                  <a16:creationId xmlns:a16="http://schemas.microsoft.com/office/drawing/2014/main" id="{A1095CF8-505E-448D-9BE7-A99665FD516A}"/>
                </a:ext>
              </a:extLst>
            </p:cNvPr>
            <p:cNvCxnSpPr>
              <a:stCxn id="309" idx="3"/>
              <a:endCxn id="297" idx="1"/>
            </p:cNvCxnSpPr>
            <p:nvPr/>
          </p:nvCxnSpPr>
          <p:spPr>
            <a:xfrm>
              <a:off x="9494349" y="3377549"/>
              <a:ext cx="398131" cy="218137"/>
            </a:xfrm>
            <a:prstGeom prst="bentConnector3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肘形接點 415">
              <a:extLst>
                <a:ext uri="{FF2B5EF4-FFF2-40B4-BE49-F238E27FC236}">
                  <a16:creationId xmlns:a16="http://schemas.microsoft.com/office/drawing/2014/main" id="{33691BB5-A092-4203-9286-C4E293EC176D}"/>
                </a:ext>
              </a:extLst>
            </p:cNvPr>
            <p:cNvCxnSpPr>
              <a:stCxn id="296" idx="3"/>
              <a:endCxn id="289" idx="1"/>
            </p:cNvCxnSpPr>
            <p:nvPr/>
          </p:nvCxnSpPr>
          <p:spPr>
            <a:xfrm>
              <a:off x="10426848" y="3159411"/>
              <a:ext cx="445028" cy="205437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肘形接點 416">
              <a:extLst>
                <a:ext uri="{FF2B5EF4-FFF2-40B4-BE49-F238E27FC236}">
                  <a16:creationId xmlns:a16="http://schemas.microsoft.com/office/drawing/2014/main" id="{9E58C0CE-12B0-49C2-815C-0C2AEB29B928}"/>
                </a:ext>
              </a:extLst>
            </p:cNvPr>
            <p:cNvCxnSpPr>
              <a:stCxn id="297" idx="3"/>
              <a:endCxn id="289" idx="1"/>
            </p:cNvCxnSpPr>
            <p:nvPr/>
          </p:nvCxnSpPr>
          <p:spPr>
            <a:xfrm flipV="1">
              <a:off x="10426848" y="3364848"/>
              <a:ext cx="445028" cy="230838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群組 297">
            <a:extLst>
              <a:ext uri="{FF2B5EF4-FFF2-40B4-BE49-F238E27FC236}">
                <a16:creationId xmlns:a16="http://schemas.microsoft.com/office/drawing/2014/main" id="{5E3CCDF5-D4FF-473B-ACCB-A32070D8EA8F}"/>
              </a:ext>
            </a:extLst>
          </p:cNvPr>
          <p:cNvGrpSpPr/>
          <p:nvPr/>
        </p:nvGrpSpPr>
        <p:grpSpPr>
          <a:xfrm>
            <a:off x="10885873" y="4096967"/>
            <a:ext cx="908226" cy="634120"/>
            <a:chOff x="10885873" y="4236667"/>
            <a:chExt cx="908226" cy="634120"/>
          </a:xfrm>
        </p:grpSpPr>
        <p:sp>
          <p:nvSpPr>
            <p:cNvPr id="299" name="向上箭號 420">
              <a:extLst>
                <a:ext uri="{FF2B5EF4-FFF2-40B4-BE49-F238E27FC236}">
                  <a16:creationId xmlns:a16="http://schemas.microsoft.com/office/drawing/2014/main" id="{C6D7D787-59C3-43BC-A9DA-C2FBC0DEDD3D}"/>
                </a:ext>
              </a:extLst>
            </p:cNvPr>
            <p:cNvSpPr/>
            <p:nvPr/>
          </p:nvSpPr>
          <p:spPr>
            <a:xfrm rot="10800000">
              <a:off x="11220395" y="4236667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2F370DC7-4FF3-48E9-8DD7-0018C36C4F5C}"/>
                </a:ext>
              </a:extLst>
            </p:cNvPr>
            <p:cNvSpPr/>
            <p:nvPr/>
          </p:nvSpPr>
          <p:spPr>
            <a:xfrm>
              <a:off x="10885873" y="4236667"/>
              <a:ext cx="307777" cy="18466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回饋</a:t>
              </a:r>
            </a:p>
          </p:txBody>
        </p:sp>
        <p:sp>
          <p:nvSpPr>
            <p:cNvPr id="301" name="圓角矩形 422">
              <a:extLst>
                <a:ext uri="{FF2B5EF4-FFF2-40B4-BE49-F238E27FC236}">
                  <a16:creationId xmlns:a16="http://schemas.microsoft.com/office/drawing/2014/main" id="{84727F72-EB39-486B-A549-7303D51F2BB1}"/>
                </a:ext>
              </a:extLst>
            </p:cNvPr>
            <p:cNvSpPr/>
            <p:nvPr/>
          </p:nvSpPr>
          <p:spPr>
            <a:xfrm>
              <a:off x="10966099" y="4510787"/>
              <a:ext cx="828000" cy="360000"/>
            </a:xfrm>
            <a:prstGeom prst="roundRect">
              <a:avLst/>
            </a:prstGeom>
            <a:solidFill>
              <a:srgbClr val="FDE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社會責任</a:t>
              </a: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6732DE4-4465-4B15-992B-470D26358385}"/>
              </a:ext>
            </a:extLst>
          </p:cNvPr>
          <p:cNvGrpSpPr/>
          <p:nvPr/>
        </p:nvGrpSpPr>
        <p:grpSpPr>
          <a:xfrm>
            <a:off x="10885874" y="1934408"/>
            <a:ext cx="908225" cy="634119"/>
            <a:chOff x="10885874" y="2074108"/>
            <a:chExt cx="908225" cy="634119"/>
          </a:xfrm>
        </p:grpSpPr>
        <p:sp>
          <p:nvSpPr>
            <p:cNvPr id="303" name="圓角矩形 424">
              <a:extLst>
                <a:ext uri="{FF2B5EF4-FFF2-40B4-BE49-F238E27FC236}">
                  <a16:creationId xmlns:a16="http://schemas.microsoft.com/office/drawing/2014/main" id="{803DE521-BD27-4266-8E02-5D5B63018847}"/>
                </a:ext>
              </a:extLst>
            </p:cNvPr>
            <p:cNvSpPr/>
            <p:nvPr/>
          </p:nvSpPr>
          <p:spPr>
            <a:xfrm>
              <a:off x="10966099" y="2074108"/>
              <a:ext cx="828000" cy="360000"/>
            </a:xfrm>
            <a:prstGeom prst="roundRect">
              <a:avLst/>
            </a:prstGeom>
            <a:solidFill>
              <a:srgbClr val="FDE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創業精神</a:t>
              </a:r>
            </a:p>
          </p:txBody>
        </p:sp>
        <p:sp>
          <p:nvSpPr>
            <p:cNvPr id="304" name="向上箭號 425">
              <a:extLst>
                <a:ext uri="{FF2B5EF4-FFF2-40B4-BE49-F238E27FC236}">
                  <a16:creationId xmlns:a16="http://schemas.microsoft.com/office/drawing/2014/main" id="{1446211D-739E-436F-8B66-D292276A75B4}"/>
                </a:ext>
              </a:extLst>
            </p:cNvPr>
            <p:cNvSpPr/>
            <p:nvPr/>
          </p:nvSpPr>
          <p:spPr>
            <a:xfrm>
              <a:off x="11220395" y="2492783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4B8AF8BF-12AF-40F3-8710-2896345CCB76}"/>
                </a:ext>
              </a:extLst>
            </p:cNvPr>
            <p:cNvSpPr/>
            <p:nvPr/>
          </p:nvSpPr>
          <p:spPr>
            <a:xfrm>
              <a:off x="10885874" y="2497016"/>
              <a:ext cx="307777" cy="18466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分享</a:t>
              </a:r>
            </a:p>
          </p:txBody>
        </p:sp>
      </p:grpSp>
      <p:grpSp>
        <p:nvGrpSpPr>
          <p:cNvPr id="306" name="群組 305">
            <a:extLst>
              <a:ext uri="{FF2B5EF4-FFF2-40B4-BE49-F238E27FC236}">
                <a16:creationId xmlns:a16="http://schemas.microsoft.com/office/drawing/2014/main" id="{2846B1F9-7C83-4302-A550-6D7B2496C37D}"/>
              </a:ext>
            </a:extLst>
          </p:cNvPr>
          <p:cNvGrpSpPr/>
          <p:nvPr/>
        </p:nvGrpSpPr>
        <p:grpSpPr>
          <a:xfrm>
            <a:off x="8150709" y="2874202"/>
            <a:ext cx="1343640" cy="502146"/>
            <a:chOff x="8150709" y="3013902"/>
            <a:chExt cx="1343640" cy="502146"/>
          </a:xfrm>
        </p:grpSpPr>
        <p:cxnSp>
          <p:nvCxnSpPr>
            <p:cNvPr id="307" name="肘形接點 406">
              <a:extLst>
                <a:ext uri="{FF2B5EF4-FFF2-40B4-BE49-F238E27FC236}">
                  <a16:creationId xmlns:a16="http://schemas.microsoft.com/office/drawing/2014/main" id="{5F0FDBDA-A665-4C3F-8385-AEDCD66C6AE1}"/>
                </a:ext>
              </a:extLst>
            </p:cNvPr>
            <p:cNvCxnSpPr>
              <a:stCxn id="285" idx="3"/>
            </p:cNvCxnSpPr>
            <p:nvPr/>
          </p:nvCxnSpPr>
          <p:spPr>
            <a:xfrm flipV="1">
              <a:off x="8150709" y="3237849"/>
              <a:ext cx="347607" cy="215380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肘形接點 407">
              <a:extLst>
                <a:ext uri="{FF2B5EF4-FFF2-40B4-BE49-F238E27FC236}">
                  <a16:creationId xmlns:a16="http://schemas.microsoft.com/office/drawing/2014/main" id="{4ED1B294-BD12-4A14-A21B-965CE89D02AE}"/>
                </a:ext>
              </a:extLst>
            </p:cNvPr>
            <p:cNvCxnSpPr>
              <a:stCxn id="286" idx="3"/>
            </p:cNvCxnSpPr>
            <p:nvPr/>
          </p:nvCxnSpPr>
          <p:spPr>
            <a:xfrm>
              <a:off x="8150710" y="3013902"/>
              <a:ext cx="347606" cy="223947"/>
            </a:xfrm>
            <a:prstGeom prst="bentConnector3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BE478D6F-BBD0-47A5-B7CD-5DAEF126AD2C}"/>
                </a:ext>
              </a:extLst>
            </p:cNvPr>
            <p:cNvSpPr/>
            <p:nvPr/>
          </p:nvSpPr>
          <p:spPr>
            <a:xfrm>
              <a:off x="8498316" y="3239049"/>
              <a:ext cx="996033" cy="276999"/>
            </a:xfrm>
            <a:prstGeom prst="rect">
              <a:avLst/>
            </a:prstGeom>
          </p:spPr>
          <p:txBody>
            <a:bodyPr wrap="none" lIns="36000" tIns="0" rIns="36000" bIns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職涯規劃</a:t>
              </a:r>
            </a:p>
          </p:txBody>
        </p:sp>
      </p:grpSp>
      <p:grpSp>
        <p:nvGrpSpPr>
          <p:cNvPr id="310" name="群組 309">
            <a:extLst>
              <a:ext uri="{FF2B5EF4-FFF2-40B4-BE49-F238E27FC236}">
                <a16:creationId xmlns:a16="http://schemas.microsoft.com/office/drawing/2014/main" id="{B90DFC81-7D74-4C29-BB2A-420DCD441C0E}"/>
              </a:ext>
            </a:extLst>
          </p:cNvPr>
          <p:cNvGrpSpPr/>
          <p:nvPr/>
        </p:nvGrpSpPr>
        <p:grpSpPr>
          <a:xfrm>
            <a:off x="8372203" y="5996614"/>
            <a:ext cx="3566928" cy="498292"/>
            <a:chOff x="8372203" y="6225214"/>
            <a:chExt cx="3566928" cy="498292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BAB8F66E-6F72-4EED-A1F8-F37C419F3F6E}"/>
                </a:ext>
              </a:extLst>
            </p:cNvPr>
            <p:cNvSpPr/>
            <p:nvPr/>
          </p:nvSpPr>
          <p:spPr>
            <a:xfrm>
              <a:off x="8372203" y="635417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創業加值</a:t>
              </a:r>
            </a:p>
          </p:txBody>
        </p:sp>
        <p:sp>
          <p:nvSpPr>
            <p:cNvPr id="312" name="＞形箭號 430">
              <a:extLst>
                <a:ext uri="{FF2B5EF4-FFF2-40B4-BE49-F238E27FC236}">
                  <a16:creationId xmlns:a16="http://schemas.microsoft.com/office/drawing/2014/main" id="{064DB422-F917-4809-80F2-4822F613B406}"/>
                </a:ext>
              </a:extLst>
            </p:cNvPr>
            <p:cNvSpPr/>
            <p:nvPr/>
          </p:nvSpPr>
          <p:spPr>
            <a:xfrm>
              <a:off x="8392276" y="6225214"/>
              <a:ext cx="3546855" cy="180000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3" name="群組 312">
            <a:extLst>
              <a:ext uri="{FF2B5EF4-FFF2-40B4-BE49-F238E27FC236}">
                <a16:creationId xmlns:a16="http://schemas.microsoft.com/office/drawing/2014/main" id="{BE4F87D6-A376-4DFC-AF0E-EFA859583C46}"/>
              </a:ext>
            </a:extLst>
          </p:cNvPr>
          <p:cNvGrpSpPr/>
          <p:nvPr/>
        </p:nvGrpSpPr>
        <p:grpSpPr>
          <a:xfrm>
            <a:off x="8585963" y="3596466"/>
            <a:ext cx="820738" cy="1079754"/>
            <a:chOff x="8585963" y="3736166"/>
            <a:chExt cx="820738" cy="1079754"/>
          </a:xfrm>
        </p:grpSpPr>
        <p:sp>
          <p:nvSpPr>
            <p:cNvPr id="314" name="向上箭號 431">
              <a:extLst>
                <a:ext uri="{FF2B5EF4-FFF2-40B4-BE49-F238E27FC236}">
                  <a16:creationId xmlns:a16="http://schemas.microsoft.com/office/drawing/2014/main" id="{CEF0D80B-A1E8-42F4-B8FC-A5133CB622B7}"/>
                </a:ext>
              </a:extLst>
            </p:cNvPr>
            <p:cNvSpPr/>
            <p:nvPr/>
          </p:nvSpPr>
          <p:spPr>
            <a:xfrm>
              <a:off x="8813312" y="3736166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5" name="圖片 314">
              <a:extLst>
                <a:ext uri="{FF2B5EF4-FFF2-40B4-BE49-F238E27FC236}">
                  <a16:creationId xmlns:a16="http://schemas.microsoft.com/office/drawing/2014/main" id="{C5E6026A-0A4A-4DC2-BE1B-A5E14083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332" y="4042866"/>
              <a:ext cx="468000" cy="468000"/>
            </a:xfrm>
            <a:prstGeom prst="rect">
              <a:avLst/>
            </a:prstGeom>
          </p:spPr>
        </p:pic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48E25011-9721-42C4-9707-950817736042}"/>
                </a:ext>
              </a:extLst>
            </p:cNvPr>
            <p:cNvSpPr/>
            <p:nvPr/>
          </p:nvSpPr>
          <p:spPr>
            <a:xfrm>
              <a:off x="8585963" y="4569699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履歷健檢</a:t>
              </a:r>
            </a:p>
          </p:txBody>
        </p:sp>
      </p:grpSp>
      <p:grpSp>
        <p:nvGrpSpPr>
          <p:cNvPr id="317" name="群組 316">
            <a:extLst>
              <a:ext uri="{FF2B5EF4-FFF2-40B4-BE49-F238E27FC236}">
                <a16:creationId xmlns:a16="http://schemas.microsoft.com/office/drawing/2014/main" id="{17B293F6-4F1A-4D80-86E2-588923990502}"/>
              </a:ext>
            </a:extLst>
          </p:cNvPr>
          <p:cNvGrpSpPr/>
          <p:nvPr/>
        </p:nvGrpSpPr>
        <p:grpSpPr>
          <a:xfrm>
            <a:off x="9428749" y="596227"/>
            <a:ext cx="1461831" cy="2233366"/>
            <a:chOff x="9428749" y="735927"/>
            <a:chExt cx="1461831" cy="2233366"/>
          </a:xfrm>
        </p:grpSpPr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924125B-7670-4879-A4EB-CFB3CE6BF179}"/>
                </a:ext>
              </a:extLst>
            </p:cNvPr>
            <p:cNvSpPr/>
            <p:nvPr/>
          </p:nvSpPr>
          <p:spPr>
            <a:xfrm>
              <a:off x="9749295" y="1864366"/>
              <a:ext cx="820738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創意起飛</a:t>
              </a:r>
            </a:p>
          </p:txBody>
        </p:sp>
        <p:sp>
          <p:nvSpPr>
            <p:cNvPr id="319" name="向上箭號 436">
              <a:extLst>
                <a:ext uri="{FF2B5EF4-FFF2-40B4-BE49-F238E27FC236}">
                  <a16:creationId xmlns:a16="http://schemas.microsoft.com/office/drawing/2014/main" id="{6BA0E2E2-119D-43A9-AC67-587A4045D95C}"/>
                </a:ext>
              </a:extLst>
            </p:cNvPr>
            <p:cNvSpPr/>
            <p:nvPr/>
          </p:nvSpPr>
          <p:spPr>
            <a:xfrm rot="10800000">
              <a:off x="9976644" y="2753849"/>
              <a:ext cx="366040" cy="215444"/>
            </a:xfrm>
            <a:prstGeom prst="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0" name="圖片 319">
              <a:extLst>
                <a:ext uri="{FF2B5EF4-FFF2-40B4-BE49-F238E27FC236}">
                  <a16:creationId xmlns:a16="http://schemas.microsoft.com/office/drawing/2014/main" id="{FDC5209E-8CE6-4BCA-985F-6E6129E7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664" y="2136208"/>
              <a:ext cx="540000" cy="540000"/>
            </a:xfrm>
            <a:prstGeom prst="rect">
              <a:avLst/>
            </a:prstGeom>
          </p:spPr>
        </p:pic>
        <p:cxnSp>
          <p:nvCxnSpPr>
            <p:cNvPr id="321" name="直線接點 320">
              <a:extLst>
                <a:ext uri="{FF2B5EF4-FFF2-40B4-BE49-F238E27FC236}">
                  <a16:creationId xmlns:a16="http://schemas.microsoft.com/office/drawing/2014/main" id="{B6943EBB-6B24-494D-B9A0-409E25BC114E}"/>
                </a:ext>
              </a:extLst>
            </p:cNvPr>
            <p:cNvCxnSpPr>
              <a:stCxn id="323" idx="2"/>
              <a:endCxn id="325" idx="0"/>
            </p:cNvCxnSpPr>
            <p:nvPr/>
          </p:nvCxnSpPr>
          <p:spPr>
            <a:xfrm>
              <a:off x="9752749" y="987927"/>
              <a:ext cx="0" cy="52326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接點 321">
              <a:extLst>
                <a:ext uri="{FF2B5EF4-FFF2-40B4-BE49-F238E27FC236}">
                  <a16:creationId xmlns:a16="http://schemas.microsoft.com/office/drawing/2014/main" id="{65164F2D-852C-4CF8-8245-3C22886985BB}"/>
                </a:ext>
              </a:extLst>
            </p:cNvPr>
            <p:cNvCxnSpPr>
              <a:stCxn id="326" idx="2"/>
              <a:endCxn id="328" idx="0"/>
            </p:cNvCxnSpPr>
            <p:nvPr/>
          </p:nvCxnSpPr>
          <p:spPr>
            <a:xfrm>
              <a:off x="10566580" y="987927"/>
              <a:ext cx="0" cy="52326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圓角矩形 440">
              <a:extLst>
                <a:ext uri="{FF2B5EF4-FFF2-40B4-BE49-F238E27FC236}">
                  <a16:creationId xmlns:a16="http://schemas.microsoft.com/office/drawing/2014/main" id="{34998E2D-E6AB-4FA1-A9A1-6E4AAEC0DC35}"/>
                </a:ext>
              </a:extLst>
            </p:cNvPr>
            <p:cNvSpPr/>
            <p:nvPr/>
          </p:nvSpPr>
          <p:spPr>
            <a:xfrm>
              <a:off x="9428749" y="735927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天使基金</a:t>
              </a:r>
            </a:p>
          </p:txBody>
        </p:sp>
        <p:sp>
          <p:nvSpPr>
            <p:cNvPr id="324" name="圓角矩形 441">
              <a:extLst>
                <a:ext uri="{FF2B5EF4-FFF2-40B4-BE49-F238E27FC236}">
                  <a16:creationId xmlns:a16="http://schemas.microsoft.com/office/drawing/2014/main" id="{9A07B73D-60C7-413C-8E7B-7371BBCB86C1}"/>
                </a:ext>
              </a:extLst>
            </p:cNvPr>
            <p:cNvSpPr/>
            <p:nvPr/>
          </p:nvSpPr>
          <p:spPr>
            <a:xfrm>
              <a:off x="9428749" y="1123559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產學鏈結</a:t>
              </a:r>
            </a:p>
          </p:txBody>
        </p:sp>
        <p:sp>
          <p:nvSpPr>
            <p:cNvPr id="325" name="圓角矩形 442">
              <a:extLst>
                <a:ext uri="{FF2B5EF4-FFF2-40B4-BE49-F238E27FC236}">
                  <a16:creationId xmlns:a16="http://schemas.microsoft.com/office/drawing/2014/main" id="{084E9378-681D-4F0A-A1BE-843FC9686468}"/>
                </a:ext>
              </a:extLst>
            </p:cNvPr>
            <p:cNvSpPr/>
            <p:nvPr/>
          </p:nvSpPr>
          <p:spPr>
            <a:xfrm>
              <a:off x="9428749" y="1511192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銀創協助</a:t>
              </a:r>
            </a:p>
          </p:txBody>
        </p:sp>
        <p:sp>
          <p:nvSpPr>
            <p:cNvPr id="326" name="圓角矩形 443">
              <a:extLst>
                <a:ext uri="{FF2B5EF4-FFF2-40B4-BE49-F238E27FC236}">
                  <a16:creationId xmlns:a16="http://schemas.microsoft.com/office/drawing/2014/main" id="{72F7D8D1-E378-4941-9D76-779C3AA0E8A2}"/>
                </a:ext>
              </a:extLst>
            </p:cNvPr>
            <p:cNvSpPr/>
            <p:nvPr/>
          </p:nvSpPr>
          <p:spPr>
            <a:xfrm>
              <a:off x="10242580" y="735927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青創協同</a:t>
              </a:r>
            </a:p>
          </p:txBody>
        </p:sp>
        <p:sp>
          <p:nvSpPr>
            <p:cNvPr id="327" name="圓角矩形 444">
              <a:extLst>
                <a:ext uri="{FF2B5EF4-FFF2-40B4-BE49-F238E27FC236}">
                  <a16:creationId xmlns:a16="http://schemas.microsoft.com/office/drawing/2014/main" id="{5346DE50-BC1F-45FB-9A58-654FF1AD58F1}"/>
                </a:ext>
              </a:extLst>
            </p:cNvPr>
            <p:cNvSpPr/>
            <p:nvPr/>
          </p:nvSpPr>
          <p:spPr>
            <a:xfrm>
              <a:off x="10242580" y="1123559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中央補助</a:t>
              </a:r>
            </a:p>
          </p:txBody>
        </p:sp>
        <p:sp>
          <p:nvSpPr>
            <p:cNvPr id="328" name="圓角矩形 445">
              <a:extLst>
                <a:ext uri="{FF2B5EF4-FFF2-40B4-BE49-F238E27FC236}">
                  <a16:creationId xmlns:a16="http://schemas.microsoft.com/office/drawing/2014/main" id="{2847B1E9-DFC7-4304-A897-EBA1B5EF6DF4}"/>
                </a:ext>
              </a:extLst>
            </p:cNvPr>
            <p:cNvSpPr/>
            <p:nvPr/>
          </p:nvSpPr>
          <p:spPr>
            <a:xfrm>
              <a:off x="10242580" y="1511192"/>
              <a:ext cx="648000" cy="25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zh-TW" altLang="en-US" sz="1200" dirty="0">
                  <a:solidFill>
                    <a:srgbClr val="00B1E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其他創投</a:t>
              </a:r>
            </a:p>
          </p:txBody>
        </p:sp>
        <p:cxnSp>
          <p:nvCxnSpPr>
            <p:cNvPr id="329" name="直線接點 328">
              <a:extLst>
                <a:ext uri="{FF2B5EF4-FFF2-40B4-BE49-F238E27FC236}">
                  <a16:creationId xmlns:a16="http://schemas.microsoft.com/office/drawing/2014/main" id="{184FA5B0-320B-45D6-8A31-C1734F2E63F5}"/>
                </a:ext>
              </a:extLst>
            </p:cNvPr>
            <p:cNvCxnSpPr>
              <a:stCxn id="323" idx="3"/>
              <a:endCxn id="326" idx="1"/>
            </p:cNvCxnSpPr>
            <p:nvPr/>
          </p:nvCxnSpPr>
          <p:spPr>
            <a:xfrm>
              <a:off x="10076749" y="861927"/>
              <a:ext cx="165831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線接點 329">
              <a:extLst>
                <a:ext uri="{FF2B5EF4-FFF2-40B4-BE49-F238E27FC236}">
                  <a16:creationId xmlns:a16="http://schemas.microsoft.com/office/drawing/2014/main" id="{1F979B67-EC9D-45BC-BB0A-16D3392B39A6}"/>
                </a:ext>
              </a:extLst>
            </p:cNvPr>
            <p:cNvCxnSpPr>
              <a:stCxn id="324" idx="3"/>
              <a:endCxn id="327" idx="1"/>
            </p:cNvCxnSpPr>
            <p:nvPr/>
          </p:nvCxnSpPr>
          <p:spPr>
            <a:xfrm>
              <a:off x="10076749" y="1249559"/>
              <a:ext cx="165831" cy="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肘形接點 448">
              <a:extLst>
                <a:ext uri="{FF2B5EF4-FFF2-40B4-BE49-F238E27FC236}">
                  <a16:creationId xmlns:a16="http://schemas.microsoft.com/office/drawing/2014/main" id="{5260B9AC-A5C6-41C7-82AF-28CC887C5614}"/>
                </a:ext>
              </a:extLst>
            </p:cNvPr>
            <p:cNvCxnSpPr>
              <a:stCxn id="328" idx="1"/>
              <a:endCxn id="318" idx="0"/>
            </p:cNvCxnSpPr>
            <p:nvPr/>
          </p:nvCxnSpPr>
          <p:spPr>
            <a:xfrm rot="10800000" flipV="1">
              <a:off x="10159664" y="1637192"/>
              <a:ext cx="82916" cy="227174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肘形接點 449">
              <a:extLst>
                <a:ext uri="{FF2B5EF4-FFF2-40B4-BE49-F238E27FC236}">
                  <a16:creationId xmlns:a16="http://schemas.microsoft.com/office/drawing/2014/main" id="{83D5F6FC-19CD-4BD7-B62B-1D38C3453416}"/>
                </a:ext>
              </a:extLst>
            </p:cNvPr>
            <p:cNvCxnSpPr>
              <a:stCxn id="325" idx="3"/>
              <a:endCxn id="318" idx="0"/>
            </p:cNvCxnSpPr>
            <p:nvPr/>
          </p:nvCxnSpPr>
          <p:spPr>
            <a:xfrm>
              <a:off x="10076749" y="1637192"/>
              <a:ext cx="82915" cy="227174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0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6" grpId="0"/>
      <p:bldP spid="178" grpId="0"/>
      <p:bldP spid="196" grpId="0"/>
      <p:bldP spid="197" grpId="0"/>
      <p:bldP spid="198" grpId="0" animBg="1"/>
      <p:bldP spid="19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AB817DA-BC50-41B0-A362-3ABE6E338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50296"/>
            <a:ext cx="12192000" cy="5323870"/>
          </a:xfrm>
          <a:prstGeom prst="rect">
            <a:avLst/>
          </a:prstGeom>
        </p:spPr>
      </p:pic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4473575"/>
            <a:ext cx="12195176" cy="1368425"/>
          </a:xfrm>
          <a:prstGeom prst="rect">
            <a:avLst/>
          </a:prstGeom>
          <a:solidFill>
            <a:srgbClr val="36343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7" name="椭圆 1"/>
          <p:cNvSpPr>
            <a:spLocks noChangeArrowheads="1"/>
          </p:cNvSpPr>
          <p:nvPr/>
        </p:nvSpPr>
        <p:spPr bwMode="auto">
          <a:xfrm>
            <a:off x="1348465" y="3749675"/>
            <a:ext cx="2879725" cy="2879725"/>
          </a:xfrm>
          <a:prstGeom prst="ellipse">
            <a:avLst/>
          </a:prstGeom>
          <a:solidFill>
            <a:srgbClr val="363437"/>
          </a:solidFill>
          <a:ln w="127000" cap="flat" cmpd="sng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zh-TW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直接连接符 8"/>
          <p:cNvSpPr>
            <a:spLocks noChangeShapeType="1"/>
          </p:cNvSpPr>
          <p:nvPr/>
        </p:nvSpPr>
        <p:spPr bwMode="auto">
          <a:xfrm>
            <a:off x="2788328" y="6629400"/>
            <a:ext cx="0" cy="260350"/>
          </a:xfrm>
          <a:prstGeom prst="line">
            <a:avLst/>
          </a:prstGeom>
          <a:noFill/>
          <a:ln w="762000" cap="flat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文本框 14"/>
          <p:cNvSpPr>
            <a:spLocks noChangeArrowheads="1"/>
          </p:cNvSpPr>
          <p:nvPr/>
        </p:nvSpPr>
        <p:spPr bwMode="auto">
          <a:xfrm>
            <a:off x="2080442" y="4389210"/>
            <a:ext cx="14157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9600" b="1" dirty="0">
                <a:solidFill>
                  <a:srgbClr val="FFE6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陸</a:t>
            </a:r>
            <a:endParaRPr lang="zh-CN" altLang="en-US" dirty="0">
              <a:solidFill>
                <a:srgbClr val="FFE699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7357" y="4696122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solidFill>
                  <a:srgbClr val="FFE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1616297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1C5C-8103-443C-B48C-41A829C4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AD3A2E7-F478-4357-862C-BF98898AD7DE}"/>
              </a:ext>
            </a:extLst>
          </p:cNvPr>
          <p:cNvSpPr/>
          <p:nvPr/>
        </p:nvSpPr>
        <p:spPr>
          <a:xfrm>
            <a:off x="2815110" y="730384"/>
            <a:ext cx="6561781" cy="5491635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47000">
                <a:srgbClr val="FFFF00">
                  <a:alpha val="20000"/>
                </a:srgbClr>
              </a:gs>
              <a:gs pos="80000">
                <a:srgbClr val="FFFF00"/>
              </a:gs>
              <a:gs pos="100000">
                <a:srgbClr val="FFFF0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EB4AEE-AD74-4A60-B5B9-566920B56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31" y="1967987"/>
            <a:ext cx="4419600" cy="2647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7307BFA-EE2D-40CB-842E-D677436E9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60" y="4035169"/>
            <a:ext cx="857250" cy="8572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5AAE97-2852-4E00-99D5-AC9582687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681" y="2371725"/>
            <a:ext cx="857250" cy="857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406EB4-9AF9-46B5-8254-5E2E3C2DE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06" y="4022469"/>
            <a:ext cx="857250" cy="8572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C61A09-10EB-48C6-A031-A263707625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69" y="2371725"/>
            <a:ext cx="857250" cy="85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39861A-D945-4B89-9281-9A91024E46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75" y="1633726"/>
            <a:ext cx="857250" cy="8572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A47D7BC-051D-4868-9261-A28BA2B1B1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7" y="2748695"/>
            <a:ext cx="2560917" cy="37344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55D814-EFA3-4DFE-B462-6883701A4302}"/>
              </a:ext>
            </a:extLst>
          </p:cNvPr>
          <p:cNvSpPr txBox="1"/>
          <p:nvPr/>
        </p:nvSpPr>
        <p:spPr>
          <a:xfrm>
            <a:off x="2080706" y="388821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探索真理</a:t>
            </a:r>
            <a:endParaRPr lang="en-US" altLang="zh-TW"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實踐使命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6EF125-0EF8-4E1F-B162-1FF9EE5115B3}"/>
              </a:ext>
            </a:extLst>
          </p:cNvPr>
          <p:cNvSpPr txBox="1"/>
          <p:nvPr/>
        </p:nvSpPr>
        <p:spPr>
          <a:xfrm>
            <a:off x="2377762" y="159654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釐清定位</a:t>
            </a:r>
            <a:endParaRPr lang="en-US" altLang="zh-TW"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走出特色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C285A1-A7DB-42FD-A052-6DF405E1C655}"/>
              </a:ext>
            </a:extLst>
          </p:cNvPr>
          <p:cNvSpPr txBox="1"/>
          <p:nvPr/>
        </p:nvSpPr>
        <p:spPr>
          <a:xfrm>
            <a:off x="5361722" y="548585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善用科技</a:t>
            </a:r>
            <a:endParaRPr lang="en-US" altLang="zh-TW"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翻轉製程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54DB53-470A-4187-84EB-6172DFB44F9F}"/>
              </a:ext>
            </a:extLst>
          </p:cNvPr>
          <p:cNvSpPr txBox="1"/>
          <p:nvPr/>
        </p:nvSpPr>
        <p:spPr>
          <a:xfrm>
            <a:off x="8470986" y="159654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厚植實力</a:t>
            </a:r>
            <a:endParaRPr lang="en-US" altLang="zh-TW"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創造價值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1A1375F-425E-42E1-9E71-6E277F0E39E7}"/>
              </a:ext>
            </a:extLst>
          </p:cNvPr>
          <p:cNvSpPr txBox="1"/>
          <p:nvPr/>
        </p:nvSpPr>
        <p:spPr>
          <a:xfrm>
            <a:off x="8696496" y="388821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台灣觀點</a:t>
            </a:r>
            <a:endParaRPr lang="en-US" altLang="zh-TW"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全球視野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EA211B-6F7E-4491-B812-3B33720DB4DC}"/>
              </a:ext>
            </a:extLst>
          </p:cNvPr>
          <p:cNvSpPr/>
          <p:nvPr/>
        </p:nvSpPr>
        <p:spPr>
          <a:xfrm>
            <a:off x="1963443" y="4830548"/>
            <a:ext cx="2182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E5D028"/>
                </a:solidFill>
                <a:latin typeface="Arial Black" panose="020B0A04020102020204" pitchFamily="34" charset="0"/>
              </a:rPr>
              <a:t>Truth &amp; Mission</a:t>
            </a:r>
            <a:endParaRPr lang="zh-TW" altLang="en-US" dirty="0">
              <a:solidFill>
                <a:srgbClr val="E5D028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302F48-8CD1-4FF4-AC21-9296FDD8BFE5}"/>
              </a:ext>
            </a:extLst>
          </p:cNvPr>
          <p:cNvSpPr/>
          <p:nvPr/>
        </p:nvSpPr>
        <p:spPr>
          <a:xfrm>
            <a:off x="2233406" y="2477185"/>
            <a:ext cx="1996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A6E94"/>
                </a:solidFill>
                <a:latin typeface="Arial Black" panose="020B0A04020102020204" pitchFamily="34" charset="0"/>
              </a:rPr>
              <a:t>Orientation &amp; </a:t>
            </a:r>
          </a:p>
          <a:p>
            <a:r>
              <a:rPr lang="en-US" altLang="zh-TW" dirty="0">
                <a:solidFill>
                  <a:srgbClr val="6A6E94"/>
                </a:solidFill>
                <a:latin typeface="Arial Black" panose="020B0A04020102020204" pitchFamily="34" charset="0"/>
              </a:rPr>
              <a:t>Characteristic</a:t>
            </a:r>
            <a:endParaRPr lang="zh-TW" altLang="en-US" dirty="0">
              <a:solidFill>
                <a:srgbClr val="6A6E9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AF4AC9-850D-4AFB-BAFA-0E6D9EB47757}"/>
              </a:ext>
            </a:extLst>
          </p:cNvPr>
          <p:cNvSpPr/>
          <p:nvPr/>
        </p:nvSpPr>
        <p:spPr>
          <a:xfrm>
            <a:off x="4630818" y="1418971"/>
            <a:ext cx="308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EE935A"/>
                </a:solidFill>
                <a:latin typeface="Arial Black" panose="020B0A04020102020204" pitchFamily="34" charset="0"/>
              </a:rPr>
              <a:t>Technology &amp; Reversal</a:t>
            </a:r>
            <a:endParaRPr lang="zh-TW" altLang="en-US" dirty="0">
              <a:solidFill>
                <a:srgbClr val="EE935A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52BA26-2515-4320-834A-A760415711F3}"/>
              </a:ext>
            </a:extLst>
          </p:cNvPr>
          <p:cNvSpPr/>
          <p:nvPr/>
        </p:nvSpPr>
        <p:spPr>
          <a:xfrm>
            <a:off x="8089493" y="2615684"/>
            <a:ext cx="2345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8D295C"/>
                </a:solidFill>
                <a:latin typeface="Arial Black" panose="020B0A04020102020204" pitchFamily="34" charset="0"/>
              </a:rPr>
              <a:t>Strength &amp; Value</a:t>
            </a:r>
            <a:endParaRPr lang="zh-TW" altLang="en-US" dirty="0">
              <a:solidFill>
                <a:srgbClr val="8D295C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24CE51-0291-4EC6-A656-7BC014A29873}"/>
              </a:ext>
            </a:extLst>
          </p:cNvPr>
          <p:cNvSpPr/>
          <p:nvPr/>
        </p:nvSpPr>
        <p:spPr>
          <a:xfrm>
            <a:off x="8182907" y="4830548"/>
            <a:ext cx="2172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2B748"/>
                </a:solidFill>
                <a:latin typeface="Arial Black" panose="020B0A04020102020204" pitchFamily="34" charset="0"/>
              </a:rPr>
              <a:t>Taiwan &amp; World</a:t>
            </a:r>
            <a:endParaRPr lang="zh-TW" altLang="en-US" dirty="0">
              <a:solidFill>
                <a:srgbClr val="92B748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22A17CC-26AC-487F-B485-5A12556494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17" y="2748695"/>
            <a:ext cx="2560917" cy="373448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6EF021B-2761-48DE-8B98-468FE4510552}"/>
              </a:ext>
            </a:extLst>
          </p:cNvPr>
          <p:cNvSpPr/>
          <p:nvPr/>
        </p:nvSpPr>
        <p:spPr>
          <a:xfrm>
            <a:off x="4969895" y="3338806"/>
            <a:ext cx="23966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Stay Hungry</a:t>
            </a:r>
          </a:p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Stay Foolish</a:t>
            </a:r>
          </a:p>
        </p:txBody>
      </p:sp>
    </p:spTree>
    <p:extLst>
      <p:ext uri="{BB962C8B-B14F-4D97-AF65-F5344CB8AC3E}">
        <p14:creationId xmlns:p14="http://schemas.microsoft.com/office/powerpoint/2010/main" val="26426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3" grpId="1"/>
      <p:bldP spid="23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D5345F-7EBD-432F-83AA-1AC1EF6A3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61" y="1270829"/>
            <a:ext cx="8644877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943EF6B-E283-43AD-9B58-85709968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1E77D3-D499-4969-AFA0-01B1012E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3" y="922687"/>
            <a:ext cx="10914434" cy="55008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02EC06-5571-46A3-AF40-13456502DD37}"/>
              </a:ext>
            </a:extLst>
          </p:cNvPr>
          <p:cNvSpPr/>
          <p:nvPr/>
        </p:nvSpPr>
        <p:spPr>
          <a:xfrm>
            <a:off x="1270564" y="3812769"/>
            <a:ext cx="1615827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高雄市三信家商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資訊研究社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社團老師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15961D-680A-41F7-BD55-033B640838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4088"/>
            <a:ext cx="985737" cy="6160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DFF9F4-ED9C-4097-9BE0-BC175027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6263" y="3234088"/>
            <a:ext cx="985737" cy="6160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8EAB927-86A0-4F78-8FAF-05105736D85C}"/>
              </a:ext>
            </a:extLst>
          </p:cNvPr>
          <p:cNvSpPr/>
          <p:nvPr/>
        </p:nvSpPr>
        <p:spPr>
          <a:xfrm>
            <a:off x="2743142" y="2476804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酷奇思數位園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有限公司</a:t>
            </a: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程式設計師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A17B4-6414-4DE1-AD2A-9A5ED94BFF5B}"/>
              </a:ext>
            </a:extLst>
          </p:cNvPr>
          <p:cNvSpPr/>
          <p:nvPr/>
        </p:nvSpPr>
        <p:spPr>
          <a:xfrm>
            <a:off x="8009724" y="2476804"/>
            <a:ext cx="1538883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敦捷光電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指紋演算法部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課長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E0E5AB-EE85-4B85-9A5A-260B081BBD90}"/>
              </a:ext>
            </a:extLst>
          </p:cNvPr>
          <p:cNvSpPr/>
          <p:nvPr/>
        </p:nvSpPr>
        <p:spPr>
          <a:xfrm>
            <a:off x="6896383" y="3812769"/>
            <a:ext cx="1154162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稻江科技暨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管理學院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研習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講師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DBD78E-F875-45A0-B5AA-975BEC4297DD}"/>
              </a:ext>
            </a:extLst>
          </p:cNvPr>
          <p:cNvSpPr/>
          <p:nvPr/>
        </p:nvSpPr>
        <p:spPr>
          <a:xfrm>
            <a:off x="5271077" y="2476804"/>
            <a:ext cx="1615827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大仁科技大學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數位多媒體設計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兼任講師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5BA5C7-6645-48B1-8C22-2C36960EAC4B}"/>
              </a:ext>
            </a:extLst>
          </p:cNvPr>
          <p:cNvSpPr/>
          <p:nvPr/>
        </p:nvSpPr>
        <p:spPr>
          <a:xfrm>
            <a:off x="9558838" y="3812769"/>
            <a:ext cx="1178208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b="1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Himax</a:t>
            </a:r>
            <a:r>
              <a:rPr lang="zh-TW" altLang="en-US" b="1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？！</a:t>
            </a:r>
            <a:endParaRPr lang="zh-TW" altLang="zh-TW" kern="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ABAFD1-5B47-43F6-9981-A6E7790F555E}"/>
              </a:ext>
            </a:extLst>
          </p:cNvPr>
          <p:cNvSpPr/>
          <p:nvPr/>
        </p:nvSpPr>
        <p:spPr>
          <a:xfrm>
            <a:off x="4070580" y="3812769"/>
            <a:ext cx="138499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高雄市數位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產業發展協會</a:t>
            </a:r>
            <a:endParaRPr lang="en-US" altLang="zh-TW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專案助理</a:t>
            </a:r>
          </a:p>
        </p:txBody>
      </p:sp>
      <p:pic>
        <p:nvPicPr>
          <p:cNvPr id="6146" name="Picture 2" descr="é«éå¸ä¸ä¿¡å®¶å-è³æèçç§">
            <a:extLst>
              <a:ext uri="{FF2B5EF4-FFF2-40B4-BE49-F238E27FC236}">
                <a16:creationId xmlns:a16="http://schemas.microsoft.com/office/drawing/2014/main" id="{F5AD2740-5D4D-4366-8883-36C570AD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42" y="1578975"/>
            <a:ext cx="1080000" cy="56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D78C932-D583-41F7-BCC8-10FB6069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73" y="466417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E367A2-CA5D-451C-BE77-70BBB1E1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77" y="132722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7BEC01B-BC35-4867-9682-90F5A865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4834857"/>
            <a:ext cx="720000" cy="7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ãç¨»æ±ç§ææ¨ç®¡çå­¸é¢ãçåçæå°çµæ">
            <a:extLst>
              <a:ext uri="{FF2B5EF4-FFF2-40B4-BE49-F238E27FC236}">
                <a16:creationId xmlns:a16="http://schemas.microsoft.com/office/drawing/2014/main" id="{CA7828EE-6C22-4429-B4EA-F9BD9A66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63" y="1408948"/>
            <a:ext cx="900000" cy="9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ãfocaltechãçåçæå°çµæ">
            <a:extLst>
              <a:ext uri="{FF2B5EF4-FFF2-40B4-BE49-F238E27FC236}">
                <a16:creationId xmlns:a16="http://schemas.microsoft.com/office/drawing/2014/main" id="{82CC03F3-74AE-43FB-810B-7916E410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41" y="5101664"/>
            <a:ext cx="136672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6D838CE-3539-4E4C-8933-6865AD6BAF0B}"/>
              </a:ext>
            </a:extLst>
          </p:cNvPr>
          <p:cNvSpPr txBox="1"/>
          <p:nvPr/>
        </p:nvSpPr>
        <p:spPr>
          <a:xfrm>
            <a:off x="1783510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2010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1E8E85-B51A-49AE-91D2-C4BA08B83096}"/>
              </a:ext>
            </a:extLst>
          </p:cNvPr>
          <p:cNvSpPr txBox="1"/>
          <p:nvPr/>
        </p:nvSpPr>
        <p:spPr>
          <a:xfrm>
            <a:off x="3120478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B2A2577-08AA-4E61-A238-9EAF72EE61FA}"/>
              </a:ext>
            </a:extLst>
          </p:cNvPr>
          <p:cNvSpPr txBox="1"/>
          <p:nvPr/>
        </p:nvSpPr>
        <p:spPr>
          <a:xfrm>
            <a:off x="5794414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E2BA339-E0F9-4289-95DB-FA252813DB38}"/>
              </a:ext>
            </a:extLst>
          </p:cNvPr>
          <p:cNvSpPr txBox="1"/>
          <p:nvPr/>
        </p:nvSpPr>
        <p:spPr>
          <a:xfrm>
            <a:off x="4457446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B15229C-92EE-4D62-8EF0-E1D6EC6AAFC8}"/>
              </a:ext>
            </a:extLst>
          </p:cNvPr>
          <p:cNvSpPr txBox="1"/>
          <p:nvPr/>
        </p:nvSpPr>
        <p:spPr>
          <a:xfrm>
            <a:off x="8468350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118E246-E508-47F2-9217-E63BB1122150}"/>
              </a:ext>
            </a:extLst>
          </p:cNvPr>
          <p:cNvSpPr txBox="1"/>
          <p:nvPr/>
        </p:nvSpPr>
        <p:spPr>
          <a:xfrm>
            <a:off x="7131382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endParaRPr lang="zh-TW" altLang="en-US" sz="20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67FEFBC-086D-45EB-B835-75BE973FC9CB}"/>
              </a:ext>
            </a:extLst>
          </p:cNvPr>
          <p:cNvSpPr txBox="1"/>
          <p:nvPr/>
        </p:nvSpPr>
        <p:spPr>
          <a:xfrm>
            <a:off x="9805320" y="3397833"/>
            <a:ext cx="60914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endParaRPr lang="zh-TW" altLang="en-US" sz="2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「奇景光電 LOGO」的圖片搜尋結果">
            <a:extLst>
              <a:ext uri="{FF2B5EF4-FFF2-40B4-BE49-F238E27FC236}">
                <a16:creationId xmlns:a16="http://schemas.microsoft.com/office/drawing/2014/main" id="{88C321F0-AFA7-4E4C-827C-C63AB547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42" y="1619650"/>
            <a:ext cx="1332913" cy="55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>
            <a:extLst>
              <a:ext uri="{FF2B5EF4-FFF2-40B4-BE49-F238E27FC236}">
                <a16:creationId xmlns:a16="http://schemas.microsoft.com/office/drawing/2014/main" id="{4FD434F4-988D-451F-A64C-CF2435D68D09}"/>
              </a:ext>
            </a:extLst>
          </p:cNvPr>
          <p:cNvSpPr/>
          <p:nvPr/>
        </p:nvSpPr>
        <p:spPr>
          <a:xfrm>
            <a:off x="1385592" y="1804105"/>
            <a:ext cx="1730514" cy="1730514"/>
          </a:xfrm>
          <a:prstGeom prst="ellipse">
            <a:avLst/>
          </a:prstGeom>
          <a:solidFill>
            <a:srgbClr val="00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TW" altLang="en-US" sz="2400" b="1" dirty="0">
                <a:solidFill>
                  <a:srgbClr val="FDFDF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指紋辨識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E74F92A-852B-4E45-B4BC-B549A7D93A2F}"/>
              </a:ext>
            </a:extLst>
          </p:cNvPr>
          <p:cNvSpPr/>
          <p:nvPr/>
        </p:nvSpPr>
        <p:spPr>
          <a:xfrm>
            <a:off x="8502057" y="4131966"/>
            <a:ext cx="1730514" cy="1730514"/>
          </a:xfrm>
          <a:prstGeom prst="ellipse">
            <a:avLst/>
          </a:prstGeom>
          <a:solidFill>
            <a:srgbClr val="00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TW" altLang="en-US" sz="2400" b="1" dirty="0">
                <a:solidFill>
                  <a:srgbClr val="FDFDF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A58199-4407-4834-8438-5D5A2F07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專長領域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6B69A3-EE2B-45A4-A01E-44379107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897039"/>
            <a:ext cx="11430000" cy="52751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CE1DB8-620A-46C9-BB54-6FAD0CD8ED17}"/>
              </a:ext>
            </a:extLst>
          </p:cNvPr>
          <p:cNvSpPr/>
          <p:nvPr/>
        </p:nvSpPr>
        <p:spPr>
          <a:xfrm>
            <a:off x="3873500" y="19795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197632-F307-428D-A2CE-30FD574ADD0B}"/>
              </a:ext>
            </a:extLst>
          </p:cNvPr>
          <p:cNvSpPr/>
          <p:nvPr/>
        </p:nvSpPr>
        <p:spPr>
          <a:xfrm>
            <a:off x="6523385" y="17608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0E8166-547F-4463-8D5F-109999861581}"/>
              </a:ext>
            </a:extLst>
          </p:cNvPr>
          <p:cNvSpPr/>
          <p:nvPr/>
        </p:nvSpPr>
        <p:spPr>
          <a:xfrm>
            <a:off x="5505847" y="31729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2CC92C-5FB1-4F9F-9E05-0DBB4E919139}"/>
              </a:ext>
            </a:extLst>
          </p:cNvPr>
          <p:cNvSpPr/>
          <p:nvPr/>
        </p:nvSpPr>
        <p:spPr>
          <a:xfrm>
            <a:off x="4588351" y="4585374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A5E647-677B-41B1-AE39-4EA43E707EA1}"/>
              </a:ext>
            </a:extLst>
          </p:cNvPr>
          <p:cNvSpPr/>
          <p:nvPr/>
        </p:nvSpPr>
        <p:spPr>
          <a:xfrm>
            <a:off x="6572865" y="4475118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生物醫學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資訊學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F14F48-34E5-4BC7-A8D6-BE8B9E5766C4}"/>
              </a:ext>
            </a:extLst>
          </p:cNvPr>
          <p:cNvSpPr/>
          <p:nvPr/>
        </p:nvSpPr>
        <p:spPr>
          <a:xfrm>
            <a:off x="3152914" y="36703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生物資訊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6673E5-42E0-41D3-9762-99BCCB196DCC}"/>
              </a:ext>
            </a:extLst>
          </p:cNvPr>
          <p:cNvSpPr/>
          <p:nvPr/>
        </p:nvSpPr>
        <p:spPr>
          <a:xfrm>
            <a:off x="7521714" y="31732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943EF6B-E283-43AD-9B58-85709968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程式技能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A0A40E-D1DD-4B5B-8D59-88722754C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53" y="1632149"/>
            <a:ext cx="5925741" cy="48934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A3A22F-7867-4AC7-8391-087A0CF92226}"/>
              </a:ext>
            </a:extLst>
          </p:cNvPr>
          <p:cNvSpPr txBox="1"/>
          <p:nvPr/>
        </p:nvSpPr>
        <p:spPr>
          <a:xfrm>
            <a:off x="1538774" y="2441211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n>
                  <a:solidFill>
                    <a:schemeClr val="tx1"/>
                  </a:solidFill>
                </a:ln>
                <a:solidFill>
                  <a:srgbClr val="7D7D7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zh-TW" sz="3200" dirty="0">
                <a:solidFill>
                  <a:srgbClr val="EB2400"/>
                </a:solidFill>
              </a:rPr>
              <a:t>PYTHON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47F2C4-6171-4B1F-B3FC-665BF3EC208C}"/>
              </a:ext>
            </a:extLst>
          </p:cNvPr>
          <p:cNvSpPr txBox="1"/>
          <p:nvPr/>
        </p:nvSpPr>
        <p:spPr>
          <a:xfrm>
            <a:off x="2325993" y="1139488"/>
            <a:ext cx="238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n>
                  <a:solidFill>
                    <a:schemeClr val="tx1"/>
                  </a:solidFill>
                </a:ln>
                <a:solidFill>
                  <a:srgbClr val="7D7D7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zh-TW" sz="3200" dirty="0">
                <a:solidFill>
                  <a:srgbClr val="0079B7"/>
                </a:solidFill>
              </a:rPr>
              <a:t>C / C++</a:t>
            </a:r>
          </a:p>
          <a:p>
            <a:r>
              <a:rPr lang="en-US" altLang="zh-TW" sz="3200" dirty="0">
                <a:solidFill>
                  <a:srgbClr val="0079B7"/>
                </a:solidFill>
              </a:rPr>
              <a:t>Language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5DDF65-F895-4DCB-9911-5D67121E86F8}"/>
              </a:ext>
            </a:extLst>
          </p:cNvPr>
          <p:cNvSpPr txBox="1"/>
          <p:nvPr/>
        </p:nvSpPr>
        <p:spPr>
          <a:xfrm>
            <a:off x="6283578" y="1339761"/>
            <a:ext cx="3411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n>
                  <a:solidFill>
                    <a:schemeClr val="tx1"/>
                  </a:solidFill>
                </a:ln>
                <a:solidFill>
                  <a:srgbClr val="7D7D7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zh-TW" sz="3200" dirty="0">
                <a:solidFill>
                  <a:srgbClr val="00A446"/>
                </a:solidFill>
              </a:rPr>
              <a:t>PHP / ASP.NET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A49764-B9F3-49CA-9210-5379E0F3D80C}"/>
              </a:ext>
            </a:extLst>
          </p:cNvPr>
          <p:cNvSpPr txBox="1"/>
          <p:nvPr/>
        </p:nvSpPr>
        <p:spPr>
          <a:xfrm>
            <a:off x="7270464" y="2708198"/>
            <a:ext cx="3763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n>
                  <a:solidFill>
                    <a:schemeClr val="tx1"/>
                  </a:solidFill>
                </a:ln>
                <a:solidFill>
                  <a:srgbClr val="7D7D7B"/>
                </a:solidFill>
                <a:latin typeface="Arial Black" panose="020B0A04020102020204" pitchFamily="34" charset="0"/>
              </a:rPr>
              <a:t>HTML 5 / jQuery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5A678B-1389-48D4-812D-0B403622D86D}"/>
              </a:ext>
            </a:extLst>
          </p:cNvPr>
          <p:cNvSpPr txBox="1"/>
          <p:nvPr/>
        </p:nvSpPr>
        <p:spPr>
          <a:xfrm>
            <a:off x="4516202" y="940134"/>
            <a:ext cx="135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n>
                  <a:solidFill>
                    <a:schemeClr val="tx1"/>
                  </a:solidFill>
                </a:ln>
                <a:solidFill>
                  <a:srgbClr val="7D7D7B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zh-TW" sz="3200" dirty="0">
                <a:solidFill>
                  <a:srgbClr val="FFAE00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05463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C5AD3-83EF-4DDE-A2A2-463A2528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著作統計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87294B-362D-450B-B31A-D93D60DDA2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7" y="690959"/>
            <a:ext cx="10132646" cy="54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5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58199-4407-4834-8438-5D5A2F07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興趣</a:t>
            </a:r>
          </a:p>
        </p:txBody>
      </p:sp>
      <p:pic>
        <p:nvPicPr>
          <p:cNvPr id="3074" name="Picture 2" descr="ååè£¡å¯è½æ9 åäººãå¾®ç¬çäºº">
            <a:extLst>
              <a:ext uri="{FF2B5EF4-FFF2-40B4-BE49-F238E27FC236}">
                <a16:creationId xmlns:a16="http://schemas.microsoft.com/office/drawing/2014/main" id="{5CAAA532-73BF-4057-9414-5F139B62D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5500" y="2087914"/>
            <a:ext cx="7175500" cy="40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44E6E8-DFF4-49D3-9661-A688635FB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54199"/>
            <a:ext cx="4762500" cy="4762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9ECF94-49E1-4A02-A2C2-2C3F6471DA0D}"/>
              </a:ext>
            </a:extLst>
          </p:cNvPr>
          <p:cNvSpPr txBox="1"/>
          <p:nvPr/>
        </p:nvSpPr>
        <p:spPr>
          <a:xfrm>
            <a:off x="4775200" y="117051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3634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打羽球、看電影、聽音樂、下廚</a:t>
            </a:r>
          </a:p>
        </p:txBody>
      </p:sp>
    </p:spTree>
    <p:extLst>
      <p:ext uri="{BB962C8B-B14F-4D97-AF65-F5344CB8AC3E}">
        <p14:creationId xmlns:p14="http://schemas.microsoft.com/office/powerpoint/2010/main" val="3048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1858</Words>
  <Application>Microsoft Office PowerPoint</Application>
  <PresentationFormat>寬螢幕</PresentationFormat>
  <Paragraphs>608</Paragraphs>
  <Slides>48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Microsoft YaHei</vt:lpstr>
      <vt:lpstr>SimSun</vt:lpstr>
      <vt:lpstr>微軟正黑體</vt:lpstr>
      <vt:lpstr>Arial</vt:lpstr>
      <vt:lpstr>Arial Black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學歷</vt:lpstr>
      <vt:lpstr>經歷</vt:lpstr>
      <vt:lpstr>專長領域</vt:lpstr>
      <vt:lpstr>程式技能</vt:lpstr>
      <vt:lpstr>著作統計</vt:lpstr>
      <vt:lpstr>興趣</vt:lpstr>
      <vt:lpstr>SWOT自我檢視</vt:lpstr>
      <vt:lpstr>PowerPoint 簡報</vt:lpstr>
      <vt:lpstr>OPPO onFlux短程模擬分析計畫</vt:lpstr>
      <vt:lpstr>onFlux FP recognition</vt:lpstr>
      <vt:lpstr>onFlux ResNet 模擬結果</vt:lpstr>
      <vt:lpstr>MobileNet</vt:lpstr>
      <vt:lpstr>Conditional GAN</vt:lpstr>
      <vt:lpstr>Lance type sensors</vt:lpstr>
      <vt:lpstr>Matching algorithm</vt:lpstr>
      <vt:lpstr>目前執行的sensors跑庫結果</vt:lpstr>
      <vt:lpstr>PowerPoint 簡報</vt:lpstr>
      <vt:lpstr>103年行動即時通訊連動加值應用娛樂APP開發計畫 / 程式設計師</vt:lpstr>
      <vt:lpstr>102-104年偉眾資訊科技有限公司委外開發案 / 程式設計師 (1/3)</vt:lpstr>
      <vt:lpstr>102-104年偉眾資訊科技有限公司委外開發案 / 程式設計師 (2/3)</vt:lpstr>
      <vt:lpstr>102-104年偉眾資訊科技有限公司委外開發案 / 程式設計師 (3/3)</vt:lpstr>
      <vt:lpstr>其他網頁相關 (1/2)</vt:lpstr>
      <vt:lpstr>其他網頁相關 (2/2)</vt:lpstr>
      <vt:lpstr>PowerPoint 簡報</vt:lpstr>
      <vt:lpstr>曾參與研究計畫</vt:lpstr>
      <vt:lpstr>博士論文 (1/8)</vt:lpstr>
      <vt:lpstr>博士論文 (2/8)</vt:lpstr>
      <vt:lpstr>博士論文 (3/8)</vt:lpstr>
      <vt:lpstr>博士論文 (4/8)</vt:lpstr>
      <vt:lpstr>博士論文 (5/8)</vt:lpstr>
      <vt:lpstr>博士論文 (6/8)</vt:lpstr>
      <vt:lpstr>博士論文 (7/8)</vt:lpstr>
      <vt:lpstr>博士論文 (8/8)</vt:lpstr>
      <vt:lpstr>PowerPoint 簡報</vt:lpstr>
      <vt:lpstr>附錄一、蛻變成長 開創新猷：楊正宏校長治校成果紀實</vt:lpstr>
      <vt:lpstr>附錄二、102-105年發展典範科技大學計畫</vt:lpstr>
      <vt:lpstr>附錄三、102-105年度技職校院南區區域教學資源中心計畫</vt:lpstr>
      <vt:lpstr>附錄四、102-105年度科技大學及技術學院教學卓越計畫</vt:lpstr>
      <vt:lpstr>附錄五、協助國立高雄科技大學校長遴選簡報</vt:lpstr>
      <vt:lpstr>附錄六、協助國立高雄應用科技大學校長續任簡報</vt:lpstr>
      <vt:lpstr>附錄七、協助國立高雄應用科技大學校長遴選簡報</vt:lpstr>
      <vt:lpstr>跨域學習一條龍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Lab1201</dc:creator>
  <cp:lastModifiedBy>碩子四甲-楊淮碩</cp:lastModifiedBy>
  <cp:revision>125</cp:revision>
  <dcterms:created xsi:type="dcterms:W3CDTF">2017-12-31T09:03:27Z</dcterms:created>
  <dcterms:modified xsi:type="dcterms:W3CDTF">2021-01-28T16:02:16Z</dcterms:modified>
</cp:coreProperties>
</file>